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2"/>
  </p:notesMasterIdLst>
  <p:sldIdLst>
    <p:sldId id="256" r:id="rId2"/>
    <p:sldId id="300" r:id="rId3"/>
    <p:sldId id="301" r:id="rId4"/>
    <p:sldId id="302" r:id="rId5"/>
    <p:sldId id="303" r:id="rId6"/>
    <p:sldId id="316" r:id="rId7"/>
    <p:sldId id="272" r:id="rId8"/>
    <p:sldId id="321" r:id="rId9"/>
    <p:sldId id="289" r:id="rId10"/>
    <p:sldId id="322" r:id="rId11"/>
    <p:sldId id="325" r:id="rId12"/>
    <p:sldId id="299" r:id="rId13"/>
    <p:sldId id="306" r:id="rId14"/>
    <p:sldId id="319" r:id="rId15"/>
    <p:sldId id="307" r:id="rId16"/>
    <p:sldId id="328" r:id="rId17"/>
    <p:sldId id="311" r:id="rId18"/>
    <p:sldId id="329" r:id="rId19"/>
    <p:sldId id="330" r:id="rId20"/>
    <p:sldId id="331" r:id="rId21"/>
    <p:sldId id="309" r:id="rId22"/>
    <p:sldId id="313" r:id="rId23"/>
    <p:sldId id="314" r:id="rId24"/>
    <p:sldId id="259" r:id="rId25"/>
    <p:sldId id="317" r:id="rId26"/>
    <p:sldId id="292" r:id="rId27"/>
    <p:sldId id="295" r:id="rId28"/>
    <p:sldId id="294" r:id="rId29"/>
    <p:sldId id="277" r:id="rId30"/>
    <p:sldId id="260" r:id="rId31"/>
    <p:sldId id="318" r:id="rId32"/>
    <p:sldId id="296" r:id="rId33"/>
    <p:sldId id="261" r:id="rId34"/>
    <p:sldId id="257" r:id="rId35"/>
    <p:sldId id="323" r:id="rId36"/>
    <p:sldId id="297" r:id="rId37"/>
    <p:sldId id="324" r:id="rId38"/>
    <p:sldId id="332" r:id="rId39"/>
    <p:sldId id="334" r:id="rId40"/>
    <p:sldId id="333"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6" d="100"/>
          <a:sy n="56" d="100"/>
        </p:scale>
        <p:origin x="1508"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notchka Benavides Badilla" userId="39e3a479-f4b3-41b4-9d9a-6ae1442280c4" providerId="ADAL" clId="{4B049EC7-CD32-4DF7-9533-8F54EE8E31E2}"/>
    <pc:docChg chg="custSel addSld modSld">
      <pc:chgData name="Ninotchka Benavides Badilla" userId="39e3a479-f4b3-41b4-9d9a-6ae1442280c4" providerId="ADAL" clId="{4B049EC7-CD32-4DF7-9533-8F54EE8E31E2}" dt="2025-02-28T17:57:18.898" v="96" actId="20577"/>
      <pc:docMkLst>
        <pc:docMk/>
      </pc:docMkLst>
      <pc:sldChg chg="modSp mod">
        <pc:chgData name="Ninotchka Benavides Badilla" userId="39e3a479-f4b3-41b4-9d9a-6ae1442280c4" providerId="ADAL" clId="{4B049EC7-CD32-4DF7-9533-8F54EE8E31E2}" dt="2025-02-28T17:57:18.898" v="96" actId="20577"/>
        <pc:sldMkLst>
          <pc:docMk/>
          <pc:sldMk cId="1025497604" sldId="296"/>
        </pc:sldMkLst>
        <pc:spChg chg="mod">
          <ac:chgData name="Ninotchka Benavides Badilla" userId="39e3a479-f4b3-41b4-9d9a-6ae1442280c4" providerId="ADAL" clId="{4B049EC7-CD32-4DF7-9533-8F54EE8E31E2}" dt="2025-02-28T17:57:18.898" v="96" actId="20577"/>
          <ac:spMkLst>
            <pc:docMk/>
            <pc:sldMk cId="1025497604" sldId="296"/>
            <ac:spMk id="9" creationId="{D2103822-EE9B-7CA0-3AF0-F780AAAD00D6}"/>
          </ac:spMkLst>
        </pc:spChg>
      </pc:sldChg>
      <pc:sldChg chg="modSp mod">
        <pc:chgData name="Ninotchka Benavides Badilla" userId="39e3a479-f4b3-41b4-9d9a-6ae1442280c4" providerId="ADAL" clId="{4B049EC7-CD32-4DF7-9533-8F54EE8E31E2}" dt="2025-02-28T17:49:42.704" v="40" actId="20577"/>
        <pc:sldMkLst>
          <pc:docMk/>
          <pc:sldMk cId="290130259" sldId="321"/>
        </pc:sldMkLst>
        <pc:spChg chg="mod">
          <ac:chgData name="Ninotchka Benavides Badilla" userId="39e3a479-f4b3-41b4-9d9a-6ae1442280c4" providerId="ADAL" clId="{4B049EC7-CD32-4DF7-9533-8F54EE8E31E2}" dt="2025-02-28T17:49:42.704" v="40" actId="20577"/>
          <ac:spMkLst>
            <pc:docMk/>
            <pc:sldMk cId="290130259" sldId="321"/>
            <ac:spMk id="3" creationId="{D1B912B7-FA50-C55E-2CCD-905FCE762A18}"/>
          </ac:spMkLst>
        </pc:spChg>
      </pc:sldChg>
      <pc:sldChg chg="modSp mod">
        <pc:chgData name="Ninotchka Benavides Badilla" userId="39e3a479-f4b3-41b4-9d9a-6ae1442280c4" providerId="ADAL" clId="{4B049EC7-CD32-4DF7-9533-8F54EE8E31E2}" dt="2025-02-28T17:56:59.613" v="69" actId="20577"/>
        <pc:sldMkLst>
          <pc:docMk/>
          <pc:sldMk cId="3624197347" sldId="332"/>
        </pc:sldMkLst>
        <pc:spChg chg="mod">
          <ac:chgData name="Ninotchka Benavides Badilla" userId="39e3a479-f4b3-41b4-9d9a-6ae1442280c4" providerId="ADAL" clId="{4B049EC7-CD32-4DF7-9533-8F54EE8E31E2}" dt="2025-02-28T17:56:59.613" v="69" actId="20577"/>
          <ac:spMkLst>
            <pc:docMk/>
            <pc:sldMk cId="3624197347" sldId="332"/>
            <ac:spMk id="4" creationId="{F8ADFA97-0F4C-CDB2-5523-CCFF24423A29}"/>
          </ac:spMkLst>
        </pc:spChg>
      </pc:sldChg>
      <pc:sldChg chg="add">
        <pc:chgData name="Ninotchka Benavides Badilla" userId="39e3a479-f4b3-41b4-9d9a-6ae1442280c4" providerId="ADAL" clId="{4B049EC7-CD32-4DF7-9533-8F54EE8E31E2}" dt="2025-02-28T17:56:51.901" v="41" actId="2890"/>
        <pc:sldMkLst>
          <pc:docMk/>
          <pc:sldMk cId="4017786592" sldId="33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R"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38525-9C52-4FF1-BC11-8421869BAE1C}" type="datetimeFigureOut">
              <a:rPr lang="es-CR" smtClean="0"/>
              <a:t>28/2/2025</a:t>
            </a:fld>
            <a:endParaRPr lang="es-CR" dirty="0"/>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R"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R"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A378A-1B28-42E0-9477-00433BB5501F}" type="slidenum">
              <a:rPr lang="es-CR" smtClean="0"/>
              <a:t>‹Nº›</a:t>
            </a:fld>
            <a:endParaRPr lang="es-CR" dirty="0"/>
          </a:p>
        </p:txBody>
      </p:sp>
    </p:spTree>
    <p:extLst>
      <p:ext uri="{BB962C8B-B14F-4D97-AF65-F5344CB8AC3E}">
        <p14:creationId xmlns:p14="http://schemas.microsoft.com/office/powerpoint/2010/main" val="4247081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C91A378A-1B28-42E0-9477-00433BB5501F}" type="slidenum">
              <a:rPr lang="es-CR" smtClean="0"/>
              <a:t>30</a:t>
            </a:fld>
            <a:endParaRPr lang="es-CR" dirty="0"/>
          </a:p>
        </p:txBody>
      </p:sp>
    </p:spTree>
    <p:extLst>
      <p:ext uri="{BB962C8B-B14F-4D97-AF65-F5344CB8AC3E}">
        <p14:creationId xmlns:p14="http://schemas.microsoft.com/office/powerpoint/2010/main" val="356867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D47C8-AD74-F219-6CB0-6921490AC0A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11F3916-0E50-FB10-8639-BE3917EBEC8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43BD8A9-C498-3ACB-E948-4E388C07E3CC}"/>
              </a:ext>
            </a:extLst>
          </p:cNvPr>
          <p:cNvSpPr>
            <a:spLocks noGrp="1"/>
          </p:cNvSpPr>
          <p:nvPr>
            <p:ph type="body" idx="1"/>
          </p:nvPr>
        </p:nvSpPr>
        <p:spPr/>
        <p:txBody>
          <a:bodyPr/>
          <a:lstStyle/>
          <a:p>
            <a:endParaRPr lang="es-CR" dirty="0"/>
          </a:p>
        </p:txBody>
      </p:sp>
      <p:sp>
        <p:nvSpPr>
          <p:cNvPr id="4" name="Marcador de número de diapositiva 3">
            <a:extLst>
              <a:ext uri="{FF2B5EF4-FFF2-40B4-BE49-F238E27FC236}">
                <a16:creationId xmlns:a16="http://schemas.microsoft.com/office/drawing/2014/main" id="{1887F074-B458-4FD9-60AF-3751B1416C60}"/>
              </a:ext>
            </a:extLst>
          </p:cNvPr>
          <p:cNvSpPr>
            <a:spLocks noGrp="1"/>
          </p:cNvSpPr>
          <p:nvPr>
            <p:ph type="sldNum" sz="quarter" idx="5"/>
          </p:nvPr>
        </p:nvSpPr>
        <p:spPr/>
        <p:txBody>
          <a:bodyPr/>
          <a:lstStyle/>
          <a:p>
            <a:fld id="{C91A378A-1B28-42E0-9477-00433BB5501F}" type="slidenum">
              <a:rPr lang="es-CR" smtClean="0"/>
              <a:t>31</a:t>
            </a:fld>
            <a:endParaRPr lang="es-CR" dirty="0"/>
          </a:p>
        </p:txBody>
      </p:sp>
    </p:spTree>
    <p:extLst>
      <p:ext uri="{BB962C8B-B14F-4D97-AF65-F5344CB8AC3E}">
        <p14:creationId xmlns:p14="http://schemas.microsoft.com/office/powerpoint/2010/main" val="751978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EA7B8-FC36-EFC9-3A47-A43894D4693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1960F34-4468-5DB0-3317-6E537484841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EB26232-A196-DD8C-6F5F-67981CA8814A}"/>
              </a:ext>
            </a:extLst>
          </p:cNvPr>
          <p:cNvSpPr>
            <a:spLocks noGrp="1"/>
          </p:cNvSpPr>
          <p:nvPr>
            <p:ph type="body" idx="1"/>
          </p:nvPr>
        </p:nvSpPr>
        <p:spPr/>
        <p:txBody>
          <a:bodyPr/>
          <a:lstStyle/>
          <a:p>
            <a:endParaRPr lang="es-CR" dirty="0"/>
          </a:p>
        </p:txBody>
      </p:sp>
      <p:sp>
        <p:nvSpPr>
          <p:cNvPr id="4" name="Marcador de número de diapositiva 3">
            <a:extLst>
              <a:ext uri="{FF2B5EF4-FFF2-40B4-BE49-F238E27FC236}">
                <a16:creationId xmlns:a16="http://schemas.microsoft.com/office/drawing/2014/main" id="{63437252-E61B-F8E2-1FCB-36C9AE7E278C}"/>
              </a:ext>
            </a:extLst>
          </p:cNvPr>
          <p:cNvSpPr>
            <a:spLocks noGrp="1"/>
          </p:cNvSpPr>
          <p:nvPr>
            <p:ph type="sldNum" sz="quarter" idx="5"/>
          </p:nvPr>
        </p:nvSpPr>
        <p:spPr/>
        <p:txBody>
          <a:bodyPr/>
          <a:lstStyle/>
          <a:p>
            <a:fld id="{C91A378A-1B28-42E0-9477-00433BB5501F}" type="slidenum">
              <a:rPr lang="es-CR" smtClean="0"/>
              <a:t>32</a:t>
            </a:fld>
            <a:endParaRPr lang="es-CR" dirty="0"/>
          </a:p>
        </p:txBody>
      </p:sp>
    </p:spTree>
    <p:extLst>
      <p:ext uri="{BB962C8B-B14F-4D97-AF65-F5344CB8AC3E}">
        <p14:creationId xmlns:p14="http://schemas.microsoft.com/office/powerpoint/2010/main" val="775052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C91A378A-1B28-42E0-9477-00433BB5501F}" type="slidenum">
              <a:rPr lang="es-CR" smtClean="0"/>
              <a:t>38</a:t>
            </a:fld>
            <a:endParaRPr lang="es-CR" dirty="0"/>
          </a:p>
        </p:txBody>
      </p:sp>
    </p:spTree>
    <p:extLst>
      <p:ext uri="{BB962C8B-B14F-4D97-AF65-F5344CB8AC3E}">
        <p14:creationId xmlns:p14="http://schemas.microsoft.com/office/powerpoint/2010/main" val="2736041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63826-DB96-158E-A4BE-A90615E32FF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1599998-9882-2C75-7047-8BB2140A8D3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C2E4810-5B5A-722F-780E-2057376CFD47}"/>
              </a:ext>
            </a:extLst>
          </p:cNvPr>
          <p:cNvSpPr>
            <a:spLocks noGrp="1"/>
          </p:cNvSpPr>
          <p:nvPr>
            <p:ph type="body" idx="1"/>
          </p:nvPr>
        </p:nvSpPr>
        <p:spPr/>
        <p:txBody>
          <a:bodyPr/>
          <a:lstStyle/>
          <a:p>
            <a:endParaRPr lang="es-CR" dirty="0"/>
          </a:p>
        </p:txBody>
      </p:sp>
      <p:sp>
        <p:nvSpPr>
          <p:cNvPr id="4" name="Marcador de número de diapositiva 3">
            <a:extLst>
              <a:ext uri="{FF2B5EF4-FFF2-40B4-BE49-F238E27FC236}">
                <a16:creationId xmlns:a16="http://schemas.microsoft.com/office/drawing/2014/main" id="{E1493CDA-7CFA-46D7-95F2-47E23020BB96}"/>
              </a:ext>
            </a:extLst>
          </p:cNvPr>
          <p:cNvSpPr>
            <a:spLocks noGrp="1"/>
          </p:cNvSpPr>
          <p:nvPr>
            <p:ph type="sldNum" sz="quarter" idx="5"/>
          </p:nvPr>
        </p:nvSpPr>
        <p:spPr/>
        <p:txBody>
          <a:bodyPr/>
          <a:lstStyle/>
          <a:p>
            <a:fld id="{C91A378A-1B28-42E0-9477-00433BB5501F}" type="slidenum">
              <a:rPr lang="es-CR" smtClean="0"/>
              <a:t>39</a:t>
            </a:fld>
            <a:endParaRPr lang="es-CR" dirty="0"/>
          </a:p>
        </p:txBody>
      </p:sp>
    </p:spTree>
    <p:extLst>
      <p:ext uri="{BB962C8B-B14F-4D97-AF65-F5344CB8AC3E}">
        <p14:creationId xmlns:p14="http://schemas.microsoft.com/office/powerpoint/2010/main" val="3297594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2F9E4-823D-8B3D-8F8C-EFFE602F482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148B98F-0063-82C1-4BED-3E7AF3F45B7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00DCFB4-0B30-1A8C-C98C-1066433FAB5D}"/>
              </a:ext>
            </a:extLst>
          </p:cNvPr>
          <p:cNvSpPr>
            <a:spLocks noGrp="1"/>
          </p:cNvSpPr>
          <p:nvPr>
            <p:ph type="body" idx="1"/>
          </p:nvPr>
        </p:nvSpPr>
        <p:spPr/>
        <p:txBody>
          <a:bodyPr/>
          <a:lstStyle/>
          <a:p>
            <a:endParaRPr lang="es-CR" dirty="0"/>
          </a:p>
        </p:txBody>
      </p:sp>
      <p:sp>
        <p:nvSpPr>
          <p:cNvPr id="4" name="Marcador de número de diapositiva 3">
            <a:extLst>
              <a:ext uri="{FF2B5EF4-FFF2-40B4-BE49-F238E27FC236}">
                <a16:creationId xmlns:a16="http://schemas.microsoft.com/office/drawing/2014/main" id="{E42E9185-DB93-00C8-FBAF-1F51D2B70D94}"/>
              </a:ext>
            </a:extLst>
          </p:cNvPr>
          <p:cNvSpPr>
            <a:spLocks noGrp="1"/>
          </p:cNvSpPr>
          <p:nvPr>
            <p:ph type="sldNum" sz="quarter" idx="5"/>
          </p:nvPr>
        </p:nvSpPr>
        <p:spPr/>
        <p:txBody>
          <a:bodyPr/>
          <a:lstStyle/>
          <a:p>
            <a:fld id="{C91A378A-1B28-42E0-9477-00433BB5501F}" type="slidenum">
              <a:rPr lang="es-CR" smtClean="0"/>
              <a:t>40</a:t>
            </a:fld>
            <a:endParaRPr lang="es-CR" dirty="0"/>
          </a:p>
        </p:txBody>
      </p:sp>
    </p:spTree>
    <p:extLst>
      <p:ext uri="{BB962C8B-B14F-4D97-AF65-F5344CB8AC3E}">
        <p14:creationId xmlns:p14="http://schemas.microsoft.com/office/powerpoint/2010/main" val="1786636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1121758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2172229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1778588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Haga clic para modificar los estilos de texto del patrón</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533494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2500447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2527977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66462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3671320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818344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3196664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3283843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2297203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2952848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901364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2916325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7" name="Date Placeholder 4"/>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1124045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BCAD085-E8A6-8845-BD4E-CB4CCA059FC4}" type="datetimeFigureOut">
              <a:rPr lang="en-US" smtClean="0"/>
              <a:t>2/28/2025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dirty="0"/>
          </a:p>
        </p:txBody>
      </p:sp>
    </p:spTree>
    <p:extLst>
      <p:ext uri="{BB962C8B-B14F-4D97-AF65-F5344CB8AC3E}">
        <p14:creationId xmlns:p14="http://schemas.microsoft.com/office/powerpoint/2010/main" val="2385599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BCAD085-E8A6-8845-BD4E-CB4CCA059FC4}" type="datetimeFigureOut">
              <a:rPr lang="en-US" smtClean="0"/>
              <a:t>2/28/2025</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C1FF6DA9-008F-8B48-92A6-B652298478BF}" type="slidenum">
              <a:rPr lang="en-US" smtClean="0"/>
              <a:t>‹Nº›</a:t>
            </a:fld>
            <a:endParaRPr lang="en-US" dirty="0"/>
          </a:p>
        </p:txBody>
      </p:sp>
    </p:spTree>
    <p:extLst>
      <p:ext uri="{BB962C8B-B14F-4D97-AF65-F5344CB8AC3E}">
        <p14:creationId xmlns:p14="http://schemas.microsoft.com/office/powerpoint/2010/main" val="21618480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9143771"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3753695"/>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dirty="0">
              <a:solidFill>
                <a:schemeClr val="tx1"/>
              </a:solidFill>
            </a:endParaRPr>
          </a:p>
        </p:txBody>
      </p:sp>
      <p:sp>
        <p:nvSpPr>
          <p:cNvPr id="12" name="Freeform: Shape 11">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9144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826998" y="1232904"/>
            <a:ext cx="7695743" cy="2802467"/>
          </a:xfrm>
        </p:spPr>
        <p:txBody>
          <a:bodyPr>
            <a:normAutofit/>
          </a:bodyPr>
          <a:lstStyle/>
          <a:p>
            <a:pPr algn="ctr">
              <a:lnSpc>
                <a:spcPct val="90000"/>
              </a:lnSpc>
            </a:pPr>
            <a:r>
              <a:rPr lang="es-ES" sz="3600" b="1" dirty="0">
                <a:solidFill>
                  <a:srgbClr val="FFFFFF"/>
                </a:solidFill>
                <a:latin typeface="Arial" panose="020B0604020202020204" pitchFamily="34" charset="0"/>
                <a:ea typeface="+mj-lt"/>
                <a:cs typeface="Arial" panose="020B0604020202020204" pitchFamily="34" charset="0"/>
              </a:rPr>
              <a:t>Taller de Balance Anual 2024</a:t>
            </a:r>
            <a:br>
              <a:rPr lang="es-ES" sz="2800" dirty="0">
                <a:latin typeface="Arial" panose="020B0604020202020204" pitchFamily="34" charset="0"/>
                <a:ea typeface="+mj-lt"/>
                <a:cs typeface="Arial" panose="020B0604020202020204" pitchFamily="34" charset="0"/>
              </a:rPr>
            </a:br>
            <a:r>
              <a:rPr lang="es-ES" sz="2800" dirty="0">
                <a:solidFill>
                  <a:srgbClr val="FFFFFF"/>
                </a:solidFill>
                <a:latin typeface="Arial" panose="020B0604020202020204" pitchFamily="34" charset="0"/>
                <a:ea typeface="+mj-lt"/>
                <a:cs typeface="Arial" panose="020B0604020202020204" pitchFamily="34" charset="0"/>
              </a:rPr>
              <a:t>  </a:t>
            </a:r>
            <a:r>
              <a:rPr lang="es-ES" sz="2000" dirty="0">
                <a:solidFill>
                  <a:srgbClr val="FFFFFF"/>
                </a:solidFill>
                <a:latin typeface="Arial" panose="020B0604020202020204" pitchFamily="34" charset="0"/>
                <a:ea typeface="+mj-lt"/>
                <a:cs typeface="Arial" panose="020B0604020202020204" pitchFamily="34" charset="0"/>
              </a:rPr>
              <a:t>Análisis del cumplimiento de metas programáticas, riesgos y controles asociados al PEI, POI y,</a:t>
            </a:r>
            <a:br>
              <a:rPr lang="es-ES" sz="2000" dirty="0">
                <a:solidFill>
                  <a:srgbClr val="FFFFFF"/>
                </a:solidFill>
                <a:latin typeface="Arial" panose="020B0604020202020204" pitchFamily="34" charset="0"/>
                <a:ea typeface="+mj-lt"/>
                <a:cs typeface="Arial" panose="020B0604020202020204" pitchFamily="34" charset="0"/>
              </a:rPr>
            </a:br>
            <a:r>
              <a:rPr lang="es-ES" sz="2000" dirty="0">
                <a:solidFill>
                  <a:srgbClr val="FFFFFF"/>
                </a:solidFill>
                <a:latin typeface="Arial" panose="020B0604020202020204" pitchFamily="34" charset="0"/>
                <a:ea typeface="+mj-lt"/>
                <a:cs typeface="Arial" panose="020B0604020202020204" pitchFamily="34" charset="0"/>
              </a:rPr>
              <a:t> a los compromisos en el PNDIP</a:t>
            </a:r>
            <a:br>
              <a:rPr lang="es-ES" sz="4800" dirty="0"/>
            </a:br>
            <a:endParaRPr lang="es-ES" sz="4800" dirty="0"/>
          </a:p>
        </p:txBody>
      </p:sp>
      <p:sp>
        <p:nvSpPr>
          <p:cNvPr id="3" name="Subtitle 2"/>
          <p:cNvSpPr>
            <a:spLocks noGrp="1"/>
          </p:cNvSpPr>
          <p:nvPr>
            <p:ph type="subTitle" idx="1"/>
          </p:nvPr>
        </p:nvSpPr>
        <p:spPr>
          <a:xfrm>
            <a:off x="724128" y="4337209"/>
            <a:ext cx="7695743" cy="1626439"/>
          </a:xfrm>
        </p:spPr>
        <p:txBody>
          <a:bodyPr>
            <a:normAutofit/>
          </a:bodyPr>
          <a:lstStyle/>
          <a:p>
            <a:pPr algn="ctr"/>
            <a:endParaRPr lang="es-ES" sz="2100" dirty="0">
              <a:solidFill>
                <a:schemeClr val="bg2"/>
              </a:solidFill>
            </a:endParaRPr>
          </a:p>
          <a:p>
            <a:pPr algn="ctr"/>
            <a:r>
              <a:rPr lang="es-ES" dirty="0">
                <a:solidFill>
                  <a:schemeClr val="bg2"/>
                </a:solidFill>
                <a:latin typeface="Arial" panose="020B0604020202020204" pitchFamily="34" charset="0"/>
                <a:cs typeface="Arial" panose="020B0604020202020204" pitchFamily="34" charset="0"/>
              </a:rPr>
              <a:t>Unidad de Planificación institucional </a:t>
            </a:r>
          </a:p>
          <a:p>
            <a:pPr algn="ctr"/>
            <a:r>
              <a:rPr lang="es-ES" dirty="0">
                <a:solidFill>
                  <a:schemeClr val="bg2"/>
                </a:solidFill>
                <a:latin typeface="Arial" panose="020B0604020202020204" pitchFamily="34" charset="0"/>
                <a:cs typeface="Arial" panose="020B0604020202020204" pitchFamily="34" charset="0"/>
              </a:rPr>
              <a:t>Fecha: 28 de FEBRERO 2025</a:t>
            </a:r>
          </a:p>
        </p:txBody>
      </p:sp>
      <p:grpSp>
        <p:nvGrpSpPr>
          <p:cNvPr id="4" name="Group 9590">
            <a:extLst>
              <a:ext uri="{FF2B5EF4-FFF2-40B4-BE49-F238E27FC236}">
                <a16:creationId xmlns:a16="http://schemas.microsoft.com/office/drawing/2014/main" id="{3C403CB9-F9F5-DF7C-7726-ACF6CAB2485D}"/>
              </a:ext>
            </a:extLst>
          </p:cNvPr>
          <p:cNvGrpSpPr/>
          <p:nvPr/>
        </p:nvGrpSpPr>
        <p:grpSpPr>
          <a:xfrm>
            <a:off x="2298585" y="383250"/>
            <a:ext cx="4546600" cy="578484"/>
            <a:chOff x="0" y="0"/>
            <a:chExt cx="4972050" cy="857885"/>
          </a:xfrm>
        </p:grpSpPr>
        <p:sp>
          <p:nvSpPr>
            <p:cNvPr id="5" name="Rectangle 9592">
              <a:extLst>
                <a:ext uri="{FF2B5EF4-FFF2-40B4-BE49-F238E27FC236}">
                  <a16:creationId xmlns:a16="http://schemas.microsoft.com/office/drawing/2014/main" id="{03BBB3AB-270A-B64C-C490-015E7C08CE0A}"/>
                </a:ext>
              </a:extLst>
            </p:cNvPr>
            <p:cNvSpPr/>
            <p:nvPr/>
          </p:nvSpPr>
          <p:spPr>
            <a:xfrm>
              <a:off x="2740914" y="86106"/>
              <a:ext cx="170261" cy="147491"/>
            </a:xfrm>
            <a:prstGeom prst="rect">
              <a:avLst/>
            </a:prstGeom>
            <a:ln>
              <a:noFill/>
            </a:ln>
          </p:spPr>
          <p:txBody>
            <a:bodyPr vert="horz" lIns="0" tIns="0" rIns="0" bIns="0" rtlCol="0">
              <a:noAutofit/>
            </a:bodyPr>
            <a:lstStyle/>
            <a:p>
              <a:r>
                <a:rPr lang="es-ES" sz="9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6" name="Rectangle 9593">
              <a:extLst>
                <a:ext uri="{FF2B5EF4-FFF2-40B4-BE49-F238E27FC236}">
                  <a16:creationId xmlns:a16="http://schemas.microsoft.com/office/drawing/2014/main" id="{A79AA24D-AFA3-11B2-6166-424064508C37}"/>
                </a:ext>
              </a:extLst>
            </p:cNvPr>
            <p:cNvSpPr/>
            <p:nvPr/>
          </p:nvSpPr>
          <p:spPr>
            <a:xfrm>
              <a:off x="2868930" y="86106"/>
              <a:ext cx="170261" cy="147491"/>
            </a:xfrm>
            <a:prstGeom prst="rect">
              <a:avLst/>
            </a:prstGeom>
            <a:ln>
              <a:noFill/>
            </a:ln>
          </p:spPr>
          <p:txBody>
            <a:bodyPr vert="horz" lIns="0" tIns="0" rIns="0" bIns="0" rtlCol="0">
              <a:noAutofit/>
            </a:bodyPr>
            <a:lstStyle/>
            <a:p>
              <a:r>
                <a:rPr lang="es-ES" sz="9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7" name="Rectangle 9594">
              <a:extLst>
                <a:ext uri="{FF2B5EF4-FFF2-40B4-BE49-F238E27FC236}">
                  <a16:creationId xmlns:a16="http://schemas.microsoft.com/office/drawing/2014/main" id="{49A3D5AE-394C-BD50-3059-E7B1C765A6B9}"/>
                </a:ext>
              </a:extLst>
            </p:cNvPr>
            <p:cNvSpPr/>
            <p:nvPr/>
          </p:nvSpPr>
          <p:spPr>
            <a:xfrm>
              <a:off x="2996946" y="66674"/>
              <a:ext cx="52213" cy="180923"/>
            </a:xfrm>
            <a:prstGeom prst="rect">
              <a:avLst/>
            </a:prstGeom>
            <a:ln>
              <a:noFill/>
            </a:ln>
          </p:spPr>
          <p:txBody>
            <a:bodyPr vert="horz" lIns="0" tIns="0" rIns="0" bIns="0" rtlCol="0">
              <a:noAutofit/>
            </a:bodyPr>
            <a:lstStyle/>
            <a:p>
              <a:r>
                <a:rPr lang="es-CR" sz="11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9" name="Rectangle 9595">
              <a:extLst>
                <a:ext uri="{FF2B5EF4-FFF2-40B4-BE49-F238E27FC236}">
                  <a16:creationId xmlns:a16="http://schemas.microsoft.com/office/drawing/2014/main" id="{B99A78FD-E432-E1A5-DE6A-DAD78A79E6E5}"/>
                </a:ext>
              </a:extLst>
            </p:cNvPr>
            <p:cNvSpPr/>
            <p:nvPr/>
          </p:nvSpPr>
          <p:spPr>
            <a:xfrm>
              <a:off x="2740914" y="238886"/>
              <a:ext cx="52213" cy="180923"/>
            </a:xfrm>
            <a:prstGeom prst="rect">
              <a:avLst/>
            </a:prstGeom>
            <a:ln>
              <a:noFill/>
            </a:ln>
          </p:spPr>
          <p:txBody>
            <a:bodyPr vert="horz" lIns="0" tIns="0" rIns="0" bIns="0" rtlCol="0">
              <a:noAutofit/>
            </a:bodyPr>
            <a:lstStyle/>
            <a:p>
              <a:r>
                <a:rPr lang="es-CR" sz="11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1" name="Rectangle 9596">
              <a:extLst>
                <a:ext uri="{FF2B5EF4-FFF2-40B4-BE49-F238E27FC236}">
                  <a16:creationId xmlns:a16="http://schemas.microsoft.com/office/drawing/2014/main" id="{1DAA9737-EE72-ADDA-DA51-A15561F86B9A}"/>
                </a:ext>
              </a:extLst>
            </p:cNvPr>
            <p:cNvSpPr/>
            <p:nvPr/>
          </p:nvSpPr>
          <p:spPr>
            <a:xfrm>
              <a:off x="2830830" y="429006"/>
              <a:ext cx="42565" cy="147491"/>
            </a:xfrm>
            <a:prstGeom prst="rect">
              <a:avLst/>
            </a:prstGeom>
            <a:ln>
              <a:noFill/>
            </a:ln>
          </p:spPr>
          <p:txBody>
            <a:bodyPr vert="horz" lIns="0" tIns="0" rIns="0" bIns="0" rtlCol="0">
              <a:noAutofit/>
            </a:bodyPr>
            <a:lstStyle/>
            <a:p>
              <a:r>
                <a:rPr lang="es-CR" sz="9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3" name="Rectangle 9597">
              <a:extLst>
                <a:ext uri="{FF2B5EF4-FFF2-40B4-BE49-F238E27FC236}">
                  <a16:creationId xmlns:a16="http://schemas.microsoft.com/office/drawing/2014/main" id="{D1AC9E96-49F1-75F9-041B-77EE04475816}"/>
                </a:ext>
              </a:extLst>
            </p:cNvPr>
            <p:cNvSpPr/>
            <p:nvPr/>
          </p:nvSpPr>
          <p:spPr>
            <a:xfrm>
              <a:off x="2862834" y="409574"/>
              <a:ext cx="52213" cy="180923"/>
            </a:xfrm>
            <a:prstGeom prst="rect">
              <a:avLst/>
            </a:prstGeom>
            <a:ln>
              <a:noFill/>
            </a:ln>
          </p:spPr>
          <p:txBody>
            <a:bodyPr vert="horz" lIns="0" tIns="0" rIns="0" bIns="0" rtlCol="0">
              <a:noAutofit/>
            </a:bodyPr>
            <a:lstStyle/>
            <a:p>
              <a:r>
                <a:rPr lang="es-CR" sz="11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4" name="Rectangle 9598">
              <a:extLst>
                <a:ext uri="{FF2B5EF4-FFF2-40B4-BE49-F238E27FC236}">
                  <a16:creationId xmlns:a16="http://schemas.microsoft.com/office/drawing/2014/main" id="{936C6DA8-6BAB-6FC7-0AF5-ED298B089FC0}"/>
                </a:ext>
              </a:extLst>
            </p:cNvPr>
            <p:cNvSpPr/>
            <p:nvPr/>
          </p:nvSpPr>
          <p:spPr>
            <a:xfrm>
              <a:off x="2830830" y="561212"/>
              <a:ext cx="23836" cy="82595"/>
            </a:xfrm>
            <a:prstGeom prst="rect">
              <a:avLst/>
            </a:prstGeom>
            <a:ln>
              <a:noFill/>
            </a:ln>
          </p:spPr>
          <p:txBody>
            <a:bodyPr vert="horz" lIns="0" tIns="0" rIns="0" bIns="0" rtlCol="0">
              <a:noAutofit/>
            </a:bodyPr>
            <a:lstStyle/>
            <a:p>
              <a:r>
                <a:rPr lang="es-CR" sz="5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pic>
          <p:nvPicPr>
            <p:cNvPr id="15" name="Picture 9591">
              <a:extLst>
                <a:ext uri="{FF2B5EF4-FFF2-40B4-BE49-F238E27FC236}">
                  <a16:creationId xmlns:a16="http://schemas.microsoft.com/office/drawing/2014/main" id="{E39E7F83-4F08-9EE6-3BF1-B7FEE8BEED68}"/>
                </a:ext>
              </a:extLst>
            </p:cNvPr>
            <p:cNvPicPr/>
            <p:nvPr/>
          </p:nvPicPr>
          <p:blipFill>
            <a:blip r:embed="rId3"/>
            <a:stretch>
              <a:fillRect/>
            </a:stretch>
          </p:blipFill>
          <p:spPr>
            <a:xfrm>
              <a:off x="0" y="0"/>
              <a:ext cx="4972050" cy="857885"/>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1D549-5A50-B345-E79F-C1DCDA91749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68D5ACE-EDF1-9C1A-37FF-8EAD54EA2D4F}"/>
              </a:ext>
            </a:extLst>
          </p:cNvPr>
          <p:cNvSpPr>
            <a:spLocks noGrp="1"/>
          </p:cNvSpPr>
          <p:nvPr>
            <p:ph type="title"/>
          </p:nvPr>
        </p:nvSpPr>
        <p:spPr/>
        <p:txBody>
          <a:bodyPr/>
          <a:lstStyle/>
          <a:p>
            <a:r>
              <a:rPr lang="es-ES" sz="3000" b="1" dirty="0">
                <a:latin typeface="Arial" panose="020B0604020202020204" pitchFamily="34" charset="0"/>
                <a:cs typeface="Arial" panose="020B0604020202020204" pitchFamily="34" charset="0"/>
              </a:rPr>
              <a:t>Logros</a:t>
            </a:r>
            <a:endParaRPr lang="es-CR" sz="3000" b="1"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D75025CA-5CAB-F6FE-4A85-EE8448FF339E}"/>
              </a:ext>
            </a:extLst>
          </p:cNvPr>
          <p:cNvSpPr>
            <a:spLocks noGrp="1"/>
          </p:cNvSpPr>
          <p:nvPr>
            <p:ph idx="1"/>
          </p:nvPr>
        </p:nvSpPr>
        <p:spPr>
          <a:xfrm>
            <a:off x="827700" y="1110343"/>
            <a:ext cx="6711654" cy="4795163"/>
          </a:xfrm>
        </p:spPr>
        <p:txBody>
          <a:bodyPr>
            <a:normAutofit fontScale="70000" lnSpcReduction="20000"/>
          </a:bodyPr>
          <a:lstStyle/>
          <a:p>
            <a:pPr algn="l"/>
            <a:endParaRPr lang="es-CR" sz="2500" b="0" i="0" u="none" strike="noStrike" baseline="0" dirty="0">
              <a:solidFill>
                <a:srgbClr val="000000"/>
              </a:solidFill>
              <a:latin typeface="Arial" panose="020B0604020202020204" pitchFamily="34" charset="0"/>
              <a:cs typeface="Arial" panose="020B0604020202020204" pitchFamily="34" charset="0"/>
            </a:endParaRPr>
          </a:p>
          <a:p>
            <a:pPr algn="just"/>
            <a:r>
              <a:rPr lang="es-CR" sz="2500" dirty="0">
                <a:latin typeface="Arial" panose="020B0604020202020204" pitchFamily="34" charset="0"/>
                <a:cs typeface="Arial" panose="020B0604020202020204" pitchFamily="34" charset="0"/>
              </a:rPr>
              <a:t>Se superó la meta nacional del curso de Formación Humana  para su autonomía según SINIRUBE, </a:t>
            </a:r>
            <a:r>
              <a:rPr lang="es-ES" sz="2500" dirty="0">
                <a:latin typeface="Arial" panose="020B0604020202020204" pitchFamily="34" charset="0"/>
                <a:cs typeface="Arial" panose="020B0604020202020204" pitchFamily="34" charset="0"/>
              </a:rPr>
              <a:t>coordinado entre la institución y SINIRUBE, facilitó el ingreso a tiempo de los datos.</a:t>
            </a:r>
          </a:p>
          <a:p>
            <a:pPr algn="just"/>
            <a:r>
              <a:rPr lang="es-ES" sz="2500" dirty="0">
                <a:latin typeface="Arial" panose="020B0604020202020204" pitchFamily="34" charset="0"/>
                <a:cs typeface="Arial" panose="020B0604020202020204" pitchFamily="34" charset="0"/>
              </a:rPr>
              <a:t>Con respecto a la atención directa, especialmente en violencia atendida a nivel nacional y regional, se superó el estimado ya que durante el periodo 2024, COAVIFMU entró a funcionar al 100% de su capacidad, lo que significa más funcionarias nuevas de planta a tiempo completo.</a:t>
            </a:r>
          </a:p>
          <a:p>
            <a:pPr algn="just"/>
            <a:r>
              <a:rPr lang="es-ES" sz="2500" dirty="0">
                <a:latin typeface="Arial" panose="020B0604020202020204" pitchFamily="34" charset="0"/>
                <a:cs typeface="Arial" panose="020B0604020202020204" pitchFamily="34" charset="0"/>
              </a:rPr>
              <a:t>Se supera la meta con respecto al número de mujeres empresarias, que reciben uno o varios de los servicios, asociados a la estrategia de emprendimientos y empresariedad, según edad, condición de discapacidad y región en un 90%.</a:t>
            </a:r>
          </a:p>
          <a:p>
            <a:pPr algn="just"/>
            <a:r>
              <a:rPr lang="es-ES" sz="2500" dirty="0">
                <a:latin typeface="Arial" panose="020B0604020202020204" pitchFamily="34" charset="0"/>
                <a:cs typeface="Arial" panose="020B0604020202020204" pitchFamily="34" charset="0"/>
              </a:rPr>
              <a:t>Se cumple la meta del número de proyectos piloto de mujeres en transición hacia una economía verde a nivel nacional y regional y, se supera la meta financiera debido a los fondos adicionales de la Cooperación Española.</a:t>
            </a:r>
          </a:p>
          <a:p>
            <a:endParaRPr lang="es-CR" dirty="0"/>
          </a:p>
        </p:txBody>
      </p:sp>
      <p:sp>
        <p:nvSpPr>
          <p:cNvPr id="4" name="CuadroTexto 3">
            <a:extLst>
              <a:ext uri="{FF2B5EF4-FFF2-40B4-BE49-F238E27FC236}">
                <a16:creationId xmlns:a16="http://schemas.microsoft.com/office/drawing/2014/main" id="{BE30F88A-730A-010B-E87D-1D7F896A29C2}"/>
              </a:ext>
            </a:extLst>
          </p:cNvPr>
          <p:cNvSpPr txBox="1"/>
          <p:nvPr/>
        </p:nvSpPr>
        <p:spPr>
          <a:xfrm>
            <a:off x="5649278" y="5905506"/>
            <a:ext cx="3197542" cy="276999"/>
          </a:xfrm>
          <a:prstGeom prst="rect">
            <a:avLst/>
          </a:prstGeom>
          <a:noFill/>
        </p:spPr>
        <p:txBody>
          <a:bodyPr wrap="square">
            <a:spAutoFit/>
          </a:bodyPr>
          <a:lstStyle/>
          <a:p>
            <a:pPr algn="r"/>
            <a:r>
              <a:rPr lang="es-CR" sz="1200" dirty="0">
                <a:latin typeface="Arial" panose="020B0604020202020204" pitchFamily="34" charset="0"/>
                <a:cs typeface="Arial" panose="020B0604020202020204" pitchFamily="34" charset="0"/>
              </a:rPr>
              <a:t>NBB</a:t>
            </a:r>
            <a:endParaRPr lang="es-CR" sz="1200" dirty="0"/>
          </a:p>
        </p:txBody>
      </p:sp>
    </p:spTree>
    <p:extLst>
      <p:ext uri="{BB962C8B-B14F-4D97-AF65-F5344CB8AC3E}">
        <p14:creationId xmlns:p14="http://schemas.microsoft.com/office/powerpoint/2010/main" val="3310076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43E848-A490-0B7C-1BDD-3A72EA115E24}"/>
              </a:ext>
            </a:extLst>
          </p:cNvPr>
          <p:cNvSpPr>
            <a:spLocks noGrp="1"/>
          </p:cNvSpPr>
          <p:nvPr>
            <p:ph type="title"/>
          </p:nvPr>
        </p:nvSpPr>
        <p:spPr/>
        <p:txBody>
          <a:bodyPr/>
          <a:lstStyle/>
          <a:p>
            <a:r>
              <a:rPr lang="es-ES" sz="3000" b="1" dirty="0">
                <a:latin typeface="Arial" panose="020B0604020202020204" pitchFamily="34" charset="0"/>
                <a:cs typeface="Arial" panose="020B0604020202020204" pitchFamily="34" charset="0"/>
              </a:rPr>
              <a:t>Compromisos INAMU</a:t>
            </a:r>
            <a:endParaRPr lang="es-CR" sz="3000" b="1"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0B7D6756-882D-7D2E-68CE-50CFD7638931}"/>
              </a:ext>
            </a:extLst>
          </p:cNvPr>
          <p:cNvSpPr>
            <a:spLocks noGrp="1"/>
          </p:cNvSpPr>
          <p:nvPr>
            <p:ph idx="1"/>
          </p:nvPr>
        </p:nvSpPr>
        <p:spPr>
          <a:xfrm>
            <a:off x="827700" y="1273629"/>
            <a:ext cx="6711654" cy="4625985"/>
          </a:xfrm>
        </p:spPr>
        <p:txBody>
          <a:bodyPr/>
          <a:lstStyle/>
          <a:p>
            <a:pPr marL="0" indent="0" algn="l">
              <a:buNone/>
            </a:pPr>
            <a:endParaRPr lang="es-CR" sz="1800" b="0" i="0" u="none" strike="noStrike" baseline="0" dirty="0">
              <a:solidFill>
                <a:srgbClr val="000000"/>
              </a:solidFill>
              <a:latin typeface="Arial" panose="020B0604020202020204" pitchFamily="34" charset="0"/>
            </a:endParaRPr>
          </a:p>
          <a:p>
            <a:pPr algn="just"/>
            <a:r>
              <a:rPr lang="es-CR" b="0" i="0" u="none" strike="noStrike" baseline="0" dirty="0">
                <a:latin typeface="Arial" panose="020B0604020202020204" pitchFamily="34" charset="0"/>
              </a:rPr>
              <a:t>Plan Nacional de Desarrollo Rural Territorial 2024-2030 (PNDRT).</a:t>
            </a:r>
          </a:p>
          <a:p>
            <a:pPr algn="just"/>
            <a:r>
              <a:rPr lang="es-CR" dirty="0">
                <a:latin typeface="Arial" panose="020B0604020202020204" pitchFamily="34" charset="0"/>
              </a:rPr>
              <a:t>Plan de Acción Género y Ambiente.</a:t>
            </a:r>
          </a:p>
          <a:p>
            <a:pPr algn="just"/>
            <a:r>
              <a:rPr lang="es-CR" dirty="0">
                <a:latin typeface="Arial" panose="020B0604020202020204" pitchFamily="34" charset="0"/>
              </a:rPr>
              <a:t>Política Nacional Personas con Discapacidad.</a:t>
            </a:r>
          </a:p>
          <a:p>
            <a:pPr algn="just"/>
            <a:r>
              <a:rPr lang="es-CR" dirty="0">
                <a:latin typeface="Arial" panose="020B0604020202020204" pitchFamily="34" charset="0"/>
              </a:rPr>
              <a:t>Política Nacional de Niñez y Adolescencia.</a:t>
            </a:r>
          </a:p>
          <a:p>
            <a:pPr algn="just"/>
            <a:endParaRPr lang="es-CR" dirty="0">
              <a:latin typeface="Arial" panose="020B0604020202020204" pitchFamily="34" charset="0"/>
            </a:endParaRPr>
          </a:p>
          <a:p>
            <a:pPr marL="0" indent="0" algn="just">
              <a:buNone/>
            </a:pPr>
            <a:r>
              <a:rPr lang="es-CR" b="1" dirty="0">
                <a:latin typeface="Arial" panose="020B0604020202020204" pitchFamily="34" charset="0"/>
              </a:rPr>
              <a:t>Retos: </a:t>
            </a:r>
            <a:r>
              <a:rPr lang="es-CR" dirty="0">
                <a:latin typeface="Arial" panose="020B0604020202020204" pitchFamily="34" charset="0"/>
              </a:rPr>
              <a:t>Finiquito/implementación del procedimiento que permita la recopilación oportuna, responsable, la base de datos de fácil acceso.</a:t>
            </a:r>
            <a:endParaRPr lang="es-CR" dirty="0"/>
          </a:p>
        </p:txBody>
      </p:sp>
      <p:sp>
        <p:nvSpPr>
          <p:cNvPr id="4" name="CuadroTexto 3">
            <a:extLst>
              <a:ext uri="{FF2B5EF4-FFF2-40B4-BE49-F238E27FC236}">
                <a16:creationId xmlns:a16="http://schemas.microsoft.com/office/drawing/2014/main" id="{91FAEAD1-71A7-4313-198E-A1375D305A43}"/>
              </a:ext>
            </a:extLst>
          </p:cNvPr>
          <p:cNvSpPr txBox="1"/>
          <p:nvPr/>
        </p:nvSpPr>
        <p:spPr>
          <a:xfrm>
            <a:off x="5763578" y="5877647"/>
            <a:ext cx="3197542" cy="276999"/>
          </a:xfrm>
          <a:prstGeom prst="rect">
            <a:avLst/>
          </a:prstGeom>
          <a:noFill/>
        </p:spPr>
        <p:txBody>
          <a:bodyPr wrap="square">
            <a:spAutoFit/>
          </a:bodyPr>
          <a:lstStyle/>
          <a:p>
            <a:pPr algn="r"/>
            <a:r>
              <a:rPr lang="es-CR" sz="1200" dirty="0">
                <a:latin typeface="Arial" panose="020B0604020202020204" pitchFamily="34" charset="0"/>
                <a:cs typeface="Arial" panose="020B0604020202020204" pitchFamily="34" charset="0"/>
              </a:rPr>
              <a:t>NBB</a:t>
            </a:r>
            <a:endParaRPr lang="es-CR" sz="1200" dirty="0"/>
          </a:p>
        </p:txBody>
      </p:sp>
    </p:spTree>
    <p:extLst>
      <p:ext uri="{BB962C8B-B14F-4D97-AF65-F5344CB8AC3E}">
        <p14:creationId xmlns:p14="http://schemas.microsoft.com/office/powerpoint/2010/main" val="431989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a:extLst>
            <a:ext uri="{FF2B5EF4-FFF2-40B4-BE49-F238E27FC236}">
              <a16:creationId xmlns:a16="http://schemas.microsoft.com/office/drawing/2014/main" id="{FAF330C9-E814-1A32-D12E-422BCFCBB1F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70E523-4065-609A-3390-212F2253E2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9143771"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16">
            <a:extLst>
              <a:ext uri="{FF2B5EF4-FFF2-40B4-BE49-F238E27FC236}">
                <a16:creationId xmlns:a16="http://schemas.microsoft.com/office/drawing/2014/main" id="{0D44AE55-D3B7-C668-606A-CE67AB064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3753695"/>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dirty="0">
              <a:solidFill>
                <a:schemeClr val="tx1"/>
              </a:solidFill>
            </a:endParaRPr>
          </a:p>
        </p:txBody>
      </p:sp>
      <p:sp>
        <p:nvSpPr>
          <p:cNvPr id="12" name="Freeform: Shape 11">
            <a:extLst>
              <a:ext uri="{FF2B5EF4-FFF2-40B4-BE49-F238E27FC236}">
                <a16:creationId xmlns:a16="http://schemas.microsoft.com/office/drawing/2014/main" id="{3E017940-6E13-3E0F-D82D-57D29B1C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9144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F1A6D69-1842-9612-8120-15B717EAE2F6}"/>
              </a:ext>
            </a:extLst>
          </p:cNvPr>
          <p:cNvSpPr>
            <a:spLocks noGrp="1"/>
          </p:cNvSpPr>
          <p:nvPr>
            <p:ph type="ctrTitle"/>
          </p:nvPr>
        </p:nvSpPr>
        <p:spPr>
          <a:xfrm>
            <a:off x="609600" y="783772"/>
            <a:ext cx="7810271" cy="5138058"/>
          </a:xfrm>
        </p:spPr>
        <p:txBody>
          <a:bodyPr>
            <a:normAutofit fontScale="90000"/>
          </a:bodyPr>
          <a:lstStyle/>
          <a:p>
            <a:pPr marL="685800" indent="-685800" algn="ctr">
              <a:lnSpc>
                <a:spcPct val="90000"/>
              </a:lnSpc>
              <a:buFont typeface="Arial" panose="020B0604020202020204" pitchFamily="34" charset="0"/>
              <a:buChar char="•"/>
            </a:pPr>
            <a:br>
              <a:rPr lang="es-ES" sz="4800" dirty="0"/>
            </a:br>
            <a:br>
              <a:rPr lang="es-ES" sz="4800" dirty="0"/>
            </a:br>
            <a:br>
              <a:rPr lang="es-ES" sz="4800" dirty="0"/>
            </a:br>
            <a:br>
              <a:rPr lang="es-ES" sz="4000" dirty="0">
                <a:latin typeface="Arial" panose="020B0604020202020204" pitchFamily="34" charset="0"/>
                <a:cs typeface="Arial" panose="020B0604020202020204" pitchFamily="34" charset="0"/>
              </a:rPr>
            </a:br>
            <a:r>
              <a:rPr lang="es-ES" sz="4000" dirty="0">
                <a:latin typeface="Arial" panose="020B0604020202020204" pitchFamily="34" charset="0"/>
                <a:cs typeface="Arial" panose="020B0604020202020204" pitchFamily="34" charset="0"/>
              </a:rPr>
              <a:t>Presentación</a:t>
            </a:r>
            <a:br>
              <a:rPr lang="es-ES" sz="4000" dirty="0">
                <a:latin typeface="Arial" panose="020B0604020202020204" pitchFamily="34" charset="0"/>
                <a:cs typeface="Arial" panose="020B0604020202020204" pitchFamily="34" charset="0"/>
              </a:rPr>
            </a:br>
            <a:r>
              <a:rPr lang="es-ES" sz="4000" dirty="0">
                <a:latin typeface="Arial" panose="020B0604020202020204" pitchFamily="34" charset="0"/>
                <a:cs typeface="Arial" panose="020B0604020202020204" pitchFamily="34" charset="0"/>
              </a:rPr>
              <a:t>Plan Estratégico 2024-2030</a:t>
            </a:r>
            <a:br>
              <a:rPr lang="es-ES" sz="4000" dirty="0">
                <a:latin typeface="Arial" panose="020B0604020202020204" pitchFamily="34" charset="0"/>
                <a:cs typeface="Arial" panose="020B0604020202020204" pitchFamily="34" charset="0"/>
              </a:rPr>
            </a:br>
            <a:r>
              <a:rPr lang="es-ES" sz="4000" dirty="0">
                <a:latin typeface="Arial" panose="020B0604020202020204" pitchFamily="34" charset="0"/>
                <a:cs typeface="Arial" panose="020B0604020202020204" pitchFamily="34" charset="0"/>
              </a:rPr>
              <a:t>Desempeño </a:t>
            </a:r>
            <a:r>
              <a:rPr lang="es-ES" sz="4000" b="1" dirty="0">
                <a:latin typeface="Arial" panose="020B0604020202020204" pitchFamily="34" charset="0"/>
                <a:cs typeface="Arial" panose="020B0604020202020204" pitchFamily="34" charset="0"/>
              </a:rPr>
              <a:t>Institucional</a:t>
            </a:r>
            <a:r>
              <a:rPr lang="es-ES" sz="4000" dirty="0">
                <a:latin typeface="Arial" panose="020B0604020202020204" pitchFamily="34" charset="0"/>
                <a:cs typeface="Arial" panose="020B0604020202020204" pitchFamily="34" charset="0"/>
              </a:rPr>
              <a:t> y aporte del INAMU a las metas PNDIP-2024  </a:t>
            </a:r>
            <a:br>
              <a:rPr lang="es-ES" sz="4000" dirty="0">
                <a:latin typeface="Arial" panose="020B0604020202020204" pitchFamily="34" charset="0"/>
                <a:cs typeface="Arial" panose="020B0604020202020204" pitchFamily="34" charset="0"/>
              </a:rPr>
            </a:br>
            <a:br>
              <a:rPr lang="es-ES" sz="4400" dirty="0"/>
            </a:br>
            <a:br>
              <a:rPr lang="es-ES" sz="4400" dirty="0"/>
            </a:br>
            <a:br>
              <a:rPr lang="es-ES" sz="4400" dirty="0"/>
            </a:br>
            <a:endParaRPr lang="es-ES" sz="4400" dirty="0"/>
          </a:p>
        </p:txBody>
      </p:sp>
      <p:sp>
        <p:nvSpPr>
          <p:cNvPr id="3" name="CuadroTexto 2">
            <a:extLst>
              <a:ext uri="{FF2B5EF4-FFF2-40B4-BE49-F238E27FC236}">
                <a16:creationId xmlns:a16="http://schemas.microsoft.com/office/drawing/2014/main" id="{F4E3F0D2-2D98-965E-2ACD-83A2B4DC6F81}"/>
              </a:ext>
            </a:extLst>
          </p:cNvPr>
          <p:cNvSpPr txBox="1"/>
          <p:nvPr/>
        </p:nvSpPr>
        <p:spPr>
          <a:xfrm>
            <a:off x="5797868" y="5761612"/>
            <a:ext cx="3197542" cy="276999"/>
          </a:xfrm>
          <a:prstGeom prst="rect">
            <a:avLst/>
          </a:prstGeom>
          <a:noFill/>
        </p:spPr>
        <p:txBody>
          <a:bodyPr wrap="square">
            <a:spAutoFit/>
          </a:bodyPr>
          <a:lstStyle/>
          <a:p>
            <a:pPr algn="r"/>
            <a:r>
              <a:rPr lang="es-CR" sz="1200" dirty="0">
                <a:latin typeface="Arial" panose="020B0604020202020204" pitchFamily="34" charset="0"/>
                <a:cs typeface="Arial" panose="020B0604020202020204" pitchFamily="34" charset="0"/>
              </a:rPr>
              <a:t>AVNP-RGBL</a:t>
            </a:r>
            <a:endParaRPr lang="es-CR" sz="1200" dirty="0"/>
          </a:p>
        </p:txBody>
      </p:sp>
    </p:spTree>
    <p:extLst>
      <p:ext uri="{BB962C8B-B14F-4D97-AF65-F5344CB8AC3E}">
        <p14:creationId xmlns:p14="http://schemas.microsoft.com/office/powerpoint/2010/main" val="3123386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258AD-6458-C54C-2016-E8E19FB6D26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1345669-649C-268B-9BD7-6A7C98495A75}"/>
              </a:ext>
            </a:extLst>
          </p:cNvPr>
          <p:cNvSpPr>
            <a:spLocks noGrp="1"/>
          </p:cNvSpPr>
          <p:nvPr>
            <p:ph type="title"/>
          </p:nvPr>
        </p:nvSpPr>
        <p:spPr>
          <a:xfrm>
            <a:off x="484710" y="452718"/>
            <a:ext cx="8510700" cy="678853"/>
          </a:xfrm>
        </p:spPr>
        <p:txBody>
          <a:bodyPr/>
          <a:lstStyle/>
          <a:p>
            <a:r>
              <a:rPr lang="es-ES" sz="3000" b="1" dirty="0">
                <a:latin typeface="Arial" panose="020B0604020202020204" pitchFamily="34" charset="0"/>
                <a:cs typeface="Arial" panose="020B0604020202020204" pitchFamily="34" charset="0"/>
              </a:rPr>
              <a:t>Logros y Retos del Programa 1</a:t>
            </a:r>
            <a:endParaRPr lang="es-CR" sz="3000" b="1"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E77E0D8E-F615-2CFF-120D-025F4BAC9E30}"/>
              </a:ext>
            </a:extLst>
          </p:cNvPr>
          <p:cNvSpPr>
            <a:spLocks noGrp="1"/>
          </p:cNvSpPr>
          <p:nvPr>
            <p:ph idx="1"/>
          </p:nvPr>
        </p:nvSpPr>
        <p:spPr>
          <a:xfrm>
            <a:off x="827700" y="1131571"/>
            <a:ext cx="7481910" cy="5116836"/>
          </a:xfrm>
        </p:spPr>
        <p:txBody>
          <a:bodyPr>
            <a:normAutofit/>
          </a:bodyPr>
          <a:lstStyle/>
          <a:p>
            <a:pPr algn="just"/>
            <a:endParaRPr lang="es-CR" sz="16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es-CR" sz="1600" dirty="0">
                <a:effectLst/>
                <a:latin typeface="Arial" panose="020B0604020202020204" pitchFamily="34" charset="0"/>
                <a:ea typeface="Times New Roman" panose="02020603050405020304" pitchFamily="18" charset="0"/>
                <a:cs typeface="Arial" panose="020B0604020202020204" pitchFamily="34" charset="0"/>
              </a:rPr>
              <a:t>La institución posee un documento del PEI completo e integrado, de acuerdo con las orientaciones metodológicas de MIDEPLAN</a:t>
            </a:r>
            <a:r>
              <a:rPr lang="es-ES" sz="1600" dirty="0">
                <a:effectLst/>
                <a:latin typeface="Arial" panose="020B0604020202020204" pitchFamily="34" charset="0"/>
                <a:ea typeface="Times New Roman" panose="02020603050405020304" pitchFamily="18" charset="0"/>
                <a:cs typeface="Arial" panose="020B0604020202020204" pitchFamily="34" charset="0"/>
              </a:rPr>
              <a:t>, </a:t>
            </a:r>
            <a:r>
              <a:rPr lang="es-CR" sz="1600" dirty="0">
                <a:effectLst/>
                <a:latin typeface="Arial" panose="020B0604020202020204" pitchFamily="34" charset="0"/>
                <a:ea typeface="Times New Roman" panose="02020603050405020304" pitchFamily="18" charset="0"/>
                <a:cs typeface="Arial" panose="020B0604020202020204" pitchFamily="34" charset="0"/>
              </a:rPr>
              <a:t>en el per</a:t>
            </a:r>
            <a:r>
              <a:rPr lang="es-CR" sz="1600" dirty="0">
                <a:latin typeface="Arial" panose="020B0604020202020204" pitchFamily="34" charset="0"/>
                <a:ea typeface="Times New Roman" panose="02020603050405020304" pitchFamily="18" charset="0"/>
                <a:cs typeface="Arial" panose="020B0604020202020204" pitchFamily="34" charset="0"/>
              </a:rPr>
              <a:t>í</a:t>
            </a:r>
            <a:r>
              <a:rPr lang="es-CR" sz="1600" dirty="0">
                <a:effectLst/>
                <a:latin typeface="Arial" panose="020B0604020202020204" pitchFamily="34" charset="0"/>
                <a:ea typeface="Times New Roman" panose="02020603050405020304" pitchFamily="18" charset="0"/>
                <a:cs typeface="Arial" panose="020B0604020202020204" pitchFamily="34" charset="0"/>
              </a:rPr>
              <a:t>odo 2024</a:t>
            </a:r>
            <a:r>
              <a:rPr lang="es-CR" sz="1600" dirty="0">
                <a:latin typeface="Arial" panose="020B0604020202020204" pitchFamily="34" charset="0"/>
                <a:ea typeface="Times New Roman" panose="02020603050405020304" pitchFamily="18" charset="0"/>
                <a:cs typeface="Arial" panose="020B0604020202020204" pitchFamily="34" charset="0"/>
              </a:rPr>
              <a:t> </a:t>
            </a:r>
            <a:r>
              <a:rPr lang="es-CR" sz="1600" dirty="0">
                <a:effectLst/>
                <a:latin typeface="Arial" panose="020B0604020202020204" pitchFamily="34" charset="0"/>
                <a:ea typeface="Times New Roman" panose="02020603050405020304" pitchFamily="18" charset="0"/>
                <a:cs typeface="Arial" panose="020B0604020202020204" pitchFamily="34" charset="0"/>
              </a:rPr>
              <a:t>con inclusión de mejoras.   Fue remitido a la Presidencia Ejecutiva para su revisión final</a:t>
            </a:r>
            <a:r>
              <a:rPr lang="es-CR" sz="16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s-CR" sz="1600" dirty="0">
                <a:effectLst/>
                <a:latin typeface="Arial" panose="020B0604020202020204" pitchFamily="34" charset="0"/>
                <a:ea typeface="Times New Roman" panose="02020603050405020304" pitchFamily="18" charset="0"/>
                <a:cs typeface="Arial" panose="020B0604020202020204" pitchFamily="34" charset="0"/>
              </a:rPr>
              <a:t>Reto: PEI 2024-2030 aprobado por Junta Directiva.</a:t>
            </a:r>
          </a:p>
          <a:p>
            <a:pPr algn="just"/>
            <a:r>
              <a:rPr lang="es-CR" sz="1600" dirty="0">
                <a:latin typeface="Arial" panose="020B0604020202020204" pitchFamily="34" charset="0"/>
                <a:ea typeface="Times New Roman" panose="02020603050405020304" pitchFamily="18" charset="0"/>
                <a:cs typeface="Arial" panose="020B0604020202020204" pitchFamily="34" charset="0"/>
              </a:rPr>
              <a:t>Portafolio de Proyectos: </a:t>
            </a:r>
            <a:r>
              <a:rPr lang="es-CR" sz="1600" dirty="0">
                <a:effectLst/>
                <a:latin typeface="Arial" panose="020B0604020202020204" pitchFamily="34" charset="0"/>
                <a:ea typeface="Times New Roman" panose="02020603050405020304" pitchFamily="18" charset="0"/>
                <a:cs typeface="Arial" panose="020B0604020202020204" pitchFamily="34" charset="0"/>
              </a:rPr>
              <a:t>Proyectos de inversión para Construcción y equipamiento de nuevas Sedes INAMU.  Cartera de proyectos con seis proyectos en total con horizonte de finalización en 2029 y, con dos informes de cierre en 95% avanzados como parte del cumplimiento de la cartera anterior.</a:t>
            </a:r>
            <a:r>
              <a:rPr lang="es-CR" sz="1600" dirty="0">
                <a:latin typeface="Arial" panose="020B0604020202020204" pitchFamily="34" charset="0"/>
                <a:ea typeface="Times New Roman" panose="02020603050405020304" pitchFamily="18" charset="0"/>
                <a:cs typeface="Arial" panose="020B0604020202020204" pitchFamily="34" charset="0"/>
              </a:rPr>
              <a:t> R</a:t>
            </a:r>
            <a:r>
              <a:rPr lang="es-CR" sz="1600" dirty="0">
                <a:effectLst/>
                <a:latin typeface="Arial" panose="020B0604020202020204" pitchFamily="34" charset="0"/>
                <a:ea typeface="Times New Roman" panose="02020603050405020304" pitchFamily="18" charset="0"/>
                <a:cs typeface="Arial" panose="020B0604020202020204" pitchFamily="34" charset="0"/>
              </a:rPr>
              <a:t>eto: Contar con los códigos respectivos para cada nuevo proyecto inscrito en el Banco de Inversión Pública de MIDEPLAN e implementar la contratación para el diseño del Proyecto CEAAM Gran Área Metropolitana, así como la donación del lote respective por parte del Grupo ICE.</a:t>
            </a:r>
            <a:r>
              <a:rPr lang="es-CR" sz="1600" dirty="0">
                <a:latin typeface="Arial" panose="020B0604020202020204" pitchFamily="34" charset="0"/>
                <a:ea typeface="Times New Roman" panose="02020603050405020304" pitchFamily="18" charset="0"/>
                <a:cs typeface="Arial" panose="020B0604020202020204" pitchFamily="34" charset="0"/>
              </a:rPr>
              <a:t> </a:t>
            </a:r>
          </a:p>
          <a:p>
            <a:pPr algn="just"/>
            <a:r>
              <a:rPr lang="es-ES" sz="1600" dirty="0">
                <a:latin typeface="Arial" panose="020B0604020202020204" pitchFamily="34" charset="0"/>
                <a:cs typeface="Arial" panose="020B0604020202020204" pitchFamily="34" charset="0"/>
              </a:rPr>
              <a:t>Se cuenta con dos sistemas  en implementación:  1.SISRUAP avanzado en 90%. Reto: implementación del módulo de violencia al finalizar el 2025. 2. SIPGAF. Reto: El principal reto es consolidar una cultura para una implementación eficiente y eficaz. </a:t>
            </a:r>
          </a:p>
          <a:p>
            <a:pPr algn="just"/>
            <a:endParaRPr lang="es-CR" sz="2000" dirty="0">
              <a:effectLst/>
              <a:latin typeface="Times New Roman" panose="02020603050405020304" pitchFamily="18" charset="0"/>
              <a:ea typeface="Times New Roman" panose="02020603050405020304" pitchFamily="18" charset="0"/>
            </a:endParaRPr>
          </a:p>
          <a:p>
            <a:pPr algn="just"/>
            <a:endParaRPr lang="es-CR" sz="2000" dirty="0">
              <a:latin typeface="Aptos Display"/>
              <a:cs typeface="Times New Roman"/>
            </a:endParaRPr>
          </a:p>
          <a:p>
            <a:pPr algn="just">
              <a:buNone/>
            </a:pPr>
            <a:endParaRPr lang="es-CR" sz="2000" dirty="0">
              <a:latin typeface="Aptos Display"/>
              <a:cs typeface="Times New Roman"/>
            </a:endParaRPr>
          </a:p>
          <a:p>
            <a:endParaRPr lang="es-CR" dirty="0"/>
          </a:p>
        </p:txBody>
      </p:sp>
      <p:sp>
        <p:nvSpPr>
          <p:cNvPr id="4" name="CuadroTexto 3">
            <a:extLst>
              <a:ext uri="{FF2B5EF4-FFF2-40B4-BE49-F238E27FC236}">
                <a16:creationId xmlns:a16="http://schemas.microsoft.com/office/drawing/2014/main" id="{D9FD5E61-5619-DAEA-CD93-9C57643A384A}"/>
              </a:ext>
            </a:extLst>
          </p:cNvPr>
          <p:cNvSpPr txBox="1"/>
          <p:nvPr/>
        </p:nvSpPr>
        <p:spPr>
          <a:xfrm>
            <a:off x="5797868" y="5761612"/>
            <a:ext cx="3197542" cy="276999"/>
          </a:xfrm>
          <a:prstGeom prst="rect">
            <a:avLst/>
          </a:prstGeom>
          <a:noFill/>
        </p:spPr>
        <p:txBody>
          <a:bodyPr wrap="square">
            <a:spAutoFit/>
          </a:bodyPr>
          <a:lstStyle/>
          <a:p>
            <a:pPr algn="r"/>
            <a:r>
              <a:rPr lang="es-CR" sz="1200" dirty="0">
                <a:latin typeface="Arial" panose="020B0604020202020204" pitchFamily="34" charset="0"/>
                <a:cs typeface="Arial" panose="020B0604020202020204" pitchFamily="34" charset="0"/>
              </a:rPr>
              <a:t>NBB</a:t>
            </a:r>
            <a:endParaRPr lang="es-CR" sz="1200" dirty="0"/>
          </a:p>
        </p:txBody>
      </p:sp>
    </p:spTree>
    <p:extLst>
      <p:ext uri="{BB962C8B-B14F-4D97-AF65-F5344CB8AC3E}">
        <p14:creationId xmlns:p14="http://schemas.microsoft.com/office/powerpoint/2010/main" val="463534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AD5F7-476C-99E6-BE9A-55E442F140A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586ED15-23B6-48C9-D801-BD4CD08EC894}"/>
              </a:ext>
            </a:extLst>
          </p:cNvPr>
          <p:cNvSpPr>
            <a:spLocks noGrp="1"/>
          </p:cNvSpPr>
          <p:nvPr>
            <p:ph type="title"/>
          </p:nvPr>
        </p:nvSpPr>
        <p:spPr>
          <a:xfrm>
            <a:off x="484710" y="452718"/>
            <a:ext cx="8510700" cy="678853"/>
          </a:xfrm>
        </p:spPr>
        <p:txBody>
          <a:bodyPr/>
          <a:lstStyle/>
          <a:p>
            <a:r>
              <a:rPr lang="es-ES" sz="3000" b="1" dirty="0">
                <a:latin typeface="Arial" panose="020B0604020202020204" pitchFamily="34" charset="0"/>
                <a:cs typeface="Arial" panose="020B0604020202020204" pitchFamily="34" charset="0"/>
              </a:rPr>
              <a:t>Logros y Retos del Programa 1</a:t>
            </a:r>
            <a:endParaRPr lang="es-CR" sz="3000" b="1"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B2A30DE1-7803-85C0-634C-480C846010E6}"/>
              </a:ext>
            </a:extLst>
          </p:cNvPr>
          <p:cNvSpPr>
            <a:spLocks noGrp="1"/>
          </p:cNvSpPr>
          <p:nvPr>
            <p:ph idx="1"/>
          </p:nvPr>
        </p:nvSpPr>
        <p:spPr>
          <a:xfrm>
            <a:off x="827700" y="1131571"/>
            <a:ext cx="7481910" cy="5116836"/>
          </a:xfrm>
        </p:spPr>
        <p:txBody>
          <a:bodyPr>
            <a:normAutofit/>
          </a:bodyPr>
          <a:lstStyle/>
          <a:p>
            <a:pPr algn="just"/>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es-ES" sz="1600" dirty="0">
                <a:effectLst/>
                <a:latin typeface="Arial" panose="020B0604020202020204" pitchFamily="34" charset="0"/>
                <a:ea typeface="Times New Roman" panose="02020603050405020304" pitchFamily="18" charset="0"/>
                <a:cs typeface="Arial" panose="020B0604020202020204" pitchFamily="34" charset="0"/>
              </a:rPr>
              <a:t>La </a:t>
            </a:r>
            <a:r>
              <a:rPr lang="es-ES" sz="1600" dirty="0">
                <a:latin typeface="Arial" panose="020B0604020202020204" pitchFamily="34" charset="0"/>
                <a:ea typeface="Times New Roman" panose="02020603050405020304" pitchFamily="18" charset="0"/>
                <a:cs typeface="Arial" panose="020B0604020202020204" pitchFamily="34" charset="0"/>
              </a:rPr>
              <a:t>planificación institucional ha sido fortalecida con personal. Reto</a:t>
            </a:r>
            <a:r>
              <a:rPr lang="es-ES" sz="1600" dirty="0">
                <a:effectLst/>
                <a:latin typeface="Arial" panose="020B0604020202020204" pitchFamily="34" charset="0"/>
                <a:ea typeface="Times New Roman" panose="02020603050405020304" pitchFamily="18" charset="0"/>
                <a:cs typeface="Arial" panose="020B0604020202020204" pitchFamily="34" charset="0"/>
              </a:rPr>
              <a:t>: diseño </a:t>
            </a:r>
            <a:r>
              <a:rPr lang="es-ES" sz="1600" dirty="0">
                <a:latin typeface="Arial" panose="020B0604020202020204" pitchFamily="34" charset="0"/>
                <a:ea typeface="Times New Roman" panose="02020603050405020304" pitchFamily="18" charset="0"/>
                <a:cs typeface="Arial" panose="020B0604020202020204" pitchFamily="34" charset="0"/>
              </a:rPr>
              <a:t>e implementar el proceso  administración de sistemas de gestión y mejora. Aunado a ello se encuentra los sistemas de control interno el reto es introducir otros sistemas como lo son: sistema de gestión calidad, ambiente, salud ocupacional y la igualdad entre hombres y mujeres.</a:t>
            </a:r>
            <a:endParaRPr lang="es-CR" sz="16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es-CR" sz="1600" dirty="0">
                <a:effectLst/>
                <a:latin typeface="Arial" panose="020B0604020202020204" pitchFamily="34" charset="0"/>
                <a:ea typeface="Times New Roman" panose="02020603050405020304" pitchFamily="18" charset="0"/>
                <a:cs typeface="Arial" panose="020B0604020202020204" pitchFamily="34" charset="0"/>
              </a:rPr>
              <a:t>La institución cuenta con </a:t>
            </a:r>
            <a:r>
              <a:rPr lang="es-CR" sz="1600" dirty="0">
                <a:latin typeface="Arial" panose="020B0604020202020204" pitchFamily="34" charset="0"/>
                <a:ea typeface="Times New Roman" panose="02020603050405020304" pitchFamily="18" charset="0"/>
                <a:cs typeface="Arial" panose="020B0604020202020204" pitchFamily="34" charset="0"/>
              </a:rPr>
              <a:t>la</a:t>
            </a:r>
            <a:r>
              <a:rPr lang="es-CR" sz="1600" dirty="0">
                <a:effectLst/>
                <a:latin typeface="Arial" panose="020B0604020202020204" pitchFamily="34" charset="0"/>
                <a:ea typeface="Times New Roman" panose="02020603050405020304" pitchFamily="18" charset="0"/>
                <a:cs typeface="Arial" panose="020B0604020202020204" pitchFamily="34" charset="0"/>
              </a:rPr>
              <a:t> Reorganización Administrativa integral del INAMU aprobada por Junta Directiva y gestionadas aprobaciones externas sectoriales (aprobada por el Sector Bienestar, Trabajo e Inclusión social. Reto: Aprobación por parte MIDEPLAN de la Propuesta de Reorganización Administrativa Integral del INAMU y, funcionamiento sin contratiempos y en tiempo real de todas las operaciones del sistema.</a:t>
            </a:r>
            <a:endParaRPr lang="es-CR" sz="16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endParaRPr>
          </a:p>
          <a:p>
            <a:pPr algn="just"/>
            <a:r>
              <a:rPr lang="es-CR" sz="1600" dirty="0">
                <a:latin typeface="Arial" panose="020B0604020202020204" pitchFamily="34" charset="0"/>
                <a:ea typeface="Times New Roman" panose="02020603050405020304" pitchFamily="18" charset="0"/>
                <a:cs typeface="Arial" panose="020B0604020202020204" pitchFamily="34" charset="0"/>
              </a:rPr>
              <a:t>La institución cuenta con la aprobación del nuevo</a:t>
            </a:r>
            <a:r>
              <a:rPr lang="es-CR" sz="1600" dirty="0">
                <a:effectLst/>
                <a:latin typeface="Arial" panose="020B0604020202020204" pitchFamily="34" charset="0"/>
                <a:ea typeface="Times New Roman" panose="02020603050405020304" pitchFamily="18" charset="0"/>
                <a:cs typeface="Arial" panose="020B0604020202020204" pitchFamily="34" charset="0"/>
              </a:rPr>
              <a:t> Marco Orientador del Sistema Específico de Valoración de Riesgos Institucionales – SEVRI- INAMU. Reto: Actualizar el sistema Gestión de riesgos operativos cada tres meses y aprobar la declaratoria de “Apetito de Riesgos” por parte de la Junta Directiva</a:t>
            </a:r>
            <a:endParaRPr lang="es-CR" sz="16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endParaRPr>
          </a:p>
          <a:p>
            <a:pPr algn="just"/>
            <a:endParaRPr lang="es-CR" sz="2000" dirty="0">
              <a:latin typeface="Aptos Display"/>
              <a:cs typeface="Times New Roman"/>
            </a:endParaRPr>
          </a:p>
          <a:p>
            <a:pPr algn="just">
              <a:buNone/>
            </a:pPr>
            <a:endParaRPr lang="es-CR" sz="2000" dirty="0">
              <a:latin typeface="Aptos Display"/>
              <a:cs typeface="Times New Roman"/>
            </a:endParaRPr>
          </a:p>
          <a:p>
            <a:endParaRPr lang="es-CR" dirty="0"/>
          </a:p>
        </p:txBody>
      </p:sp>
      <p:sp>
        <p:nvSpPr>
          <p:cNvPr id="4" name="CuadroTexto 3">
            <a:extLst>
              <a:ext uri="{FF2B5EF4-FFF2-40B4-BE49-F238E27FC236}">
                <a16:creationId xmlns:a16="http://schemas.microsoft.com/office/drawing/2014/main" id="{94312798-6E74-1D5F-CBA4-137A452364F6}"/>
              </a:ext>
            </a:extLst>
          </p:cNvPr>
          <p:cNvSpPr txBox="1"/>
          <p:nvPr/>
        </p:nvSpPr>
        <p:spPr>
          <a:xfrm>
            <a:off x="5797868" y="5761612"/>
            <a:ext cx="3197542" cy="276999"/>
          </a:xfrm>
          <a:prstGeom prst="rect">
            <a:avLst/>
          </a:prstGeom>
          <a:noFill/>
        </p:spPr>
        <p:txBody>
          <a:bodyPr wrap="square">
            <a:spAutoFit/>
          </a:bodyPr>
          <a:lstStyle/>
          <a:p>
            <a:pPr algn="r"/>
            <a:r>
              <a:rPr lang="es-CR" sz="1200" dirty="0">
                <a:latin typeface="Arial" panose="020B0604020202020204" pitchFamily="34" charset="0"/>
                <a:cs typeface="Arial" panose="020B0604020202020204" pitchFamily="34" charset="0"/>
              </a:rPr>
              <a:t>NBB</a:t>
            </a:r>
            <a:endParaRPr lang="es-CR" sz="1200" dirty="0"/>
          </a:p>
        </p:txBody>
      </p:sp>
    </p:spTree>
    <p:extLst>
      <p:ext uri="{BB962C8B-B14F-4D97-AF65-F5344CB8AC3E}">
        <p14:creationId xmlns:p14="http://schemas.microsoft.com/office/powerpoint/2010/main" val="3220386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AB37D-16A7-B604-99EB-A70B2D422300}"/>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88B7D7E-4A18-75BC-64D1-4B98CCCB6589}"/>
              </a:ext>
            </a:extLst>
          </p:cNvPr>
          <p:cNvSpPr>
            <a:spLocks noGrp="1"/>
          </p:cNvSpPr>
          <p:nvPr>
            <p:ph idx="1"/>
          </p:nvPr>
        </p:nvSpPr>
        <p:spPr>
          <a:xfrm>
            <a:off x="827700" y="1131571"/>
            <a:ext cx="7481910" cy="4844686"/>
          </a:xfrm>
        </p:spPr>
        <p:txBody>
          <a:bodyPr>
            <a:normAutofit fontScale="25000" lnSpcReduction="20000"/>
          </a:bodyPr>
          <a:lstStyle/>
          <a:p>
            <a:pPr algn="just"/>
            <a:endParaRPr lang="es-CR" sz="4600" dirty="0">
              <a:latin typeface="Arial" panose="020B0604020202020204" pitchFamily="34" charset="0"/>
              <a:cs typeface="Arial" panose="020B0604020202020204" pitchFamily="34" charset="0"/>
            </a:endParaRPr>
          </a:p>
          <a:p>
            <a:pPr algn="just"/>
            <a:r>
              <a:rPr lang="es-CR" sz="6400" dirty="0">
                <a:latin typeface="Arial" panose="020B0604020202020204" pitchFamily="34" charset="0"/>
                <a:cs typeface="Arial" panose="020B0604020202020204" pitchFamily="34" charset="0"/>
              </a:rPr>
              <a:t>El cumplimiento de la estrategia Ruta de Género en relación con el funcionamiento continuado de los “Puntos Violeta”, operaron 32 puntos, superando la atención a mujeres prevista para el año, </a:t>
            </a:r>
            <a:r>
              <a:rPr lang="es-ES" sz="6400" dirty="0">
                <a:latin typeface="Arial" panose="020B0604020202020204" pitchFamily="34" charset="0"/>
                <a:cs typeface="Arial" panose="020B0604020202020204" pitchFamily="34" charset="0"/>
              </a:rPr>
              <a:t>recalcando la cifra de 4349 atenciones a mujeres en las distintas regiones, sobrepasando la meta nacional en un 39%. Reto: Gestionar convenios con las municipalidades en los lugares que tuvieron que cerrarse como lo son los cantones de Pococí y Siquirres.</a:t>
            </a:r>
          </a:p>
          <a:p>
            <a:pPr algn="just"/>
            <a:r>
              <a:rPr lang="es-ES" sz="6400" dirty="0">
                <a:latin typeface="Arial" panose="020B0604020202020204" pitchFamily="34" charset="0"/>
                <a:cs typeface="Arial" panose="020B0604020202020204" pitchFamily="34" charset="0"/>
              </a:rPr>
              <a:t>Se supera la meta establecida por la institución en cuanto al número de personas que de manera virtual o presencial utilizan servicios especializados de información en género y derechos humanos de las mujeres, según sexo, edad, etnia, condición de discapacidad y región, donde se definieron para el periodo 2024, 8075 atenciones y al cierre del 2024 se atendieron 18670 (incluyendo atención presencial y virtual)</a:t>
            </a:r>
          </a:p>
          <a:p>
            <a:pPr algn="just"/>
            <a:r>
              <a:rPr lang="es-ES" sz="6400" dirty="0">
                <a:latin typeface="Arial" panose="020B0604020202020204" pitchFamily="34" charset="0"/>
                <a:cs typeface="Arial" panose="020B0604020202020204" pitchFamily="34" charset="0"/>
              </a:rPr>
              <a:t>Las mujeres atendidas en el marco de los derechos humanos en relación con el total de la población metan país supera la meta en un 50%, ya que el total es de 62794.</a:t>
            </a:r>
          </a:p>
          <a:p>
            <a:endParaRPr lang="es-CR" dirty="0"/>
          </a:p>
        </p:txBody>
      </p:sp>
      <p:sp>
        <p:nvSpPr>
          <p:cNvPr id="6" name="Título 1">
            <a:extLst>
              <a:ext uri="{FF2B5EF4-FFF2-40B4-BE49-F238E27FC236}">
                <a16:creationId xmlns:a16="http://schemas.microsoft.com/office/drawing/2014/main" id="{D380E872-463B-BA89-F6A1-A676BC1B2C14}"/>
              </a:ext>
            </a:extLst>
          </p:cNvPr>
          <p:cNvSpPr txBox="1">
            <a:spLocks/>
          </p:cNvSpPr>
          <p:nvPr/>
        </p:nvSpPr>
        <p:spPr>
          <a:xfrm>
            <a:off x="484710" y="452718"/>
            <a:ext cx="8510700" cy="502779"/>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3000" b="1" dirty="0">
                <a:latin typeface="Arial" panose="020B0604020202020204" pitchFamily="34" charset="0"/>
                <a:cs typeface="Arial" panose="020B0604020202020204" pitchFamily="34" charset="0"/>
              </a:rPr>
              <a:t>Logros y Retos del Programa 2</a:t>
            </a:r>
            <a:endParaRPr lang="es-CR" sz="3000" b="1" dirty="0">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C9DE0DE2-6A92-5B60-13EB-4DABD48B770C}"/>
              </a:ext>
            </a:extLst>
          </p:cNvPr>
          <p:cNvSpPr txBox="1"/>
          <p:nvPr/>
        </p:nvSpPr>
        <p:spPr>
          <a:xfrm>
            <a:off x="5797868" y="5761612"/>
            <a:ext cx="3197542" cy="276999"/>
          </a:xfrm>
          <a:prstGeom prst="rect">
            <a:avLst/>
          </a:prstGeom>
          <a:noFill/>
        </p:spPr>
        <p:txBody>
          <a:bodyPr wrap="square">
            <a:spAutoFit/>
          </a:bodyPr>
          <a:lstStyle/>
          <a:p>
            <a:pPr algn="r"/>
            <a:r>
              <a:rPr lang="es-CR" sz="1200" dirty="0">
                <a:latin typeface="Arial" panose="020B0604020202020204" pitchFamily="34" charset="0"/>
                <a:cs typeface="Arial" panose="020B0604020202020204" pitchFamily="34" charset="0"/>
              </a:rPr>
              <a:t>NBB</a:t>
            </a:r>
            <a:endParaRPr lang="es-CR" sz="1200" dirty="0"/>
          </a:p>
        </p:txBody>
      </p:sp>
    </p:spTree>
    <p:extLst>
      <p:ext uri="{BB962C8B-B14F-4D97-AF65-F5344CB8AC3E}">
        <p14:creationId xmlns:p14="http://schemas.microsoft.com/office/powerpoint/2010/main" val="2428513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BAFD-B84D-B7F5-1201-D6C0BEE3500F}"/>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A93D751-B346-6940-F755-6706B094908D}"/>
              </a:ext>
            </a:extLst>
          </p:cNvPr>
          <p:cNvSpPr>
            <a:spLocks noGrp="1"/>
          </p:cNvSpPr>
          <p:nvPr>
            <p:ph idx="1"/>
          </p:nvPr>
        </p:nvSpPr>
        <p:spPr>
          <a:xfrm>
            <a:off x="827700" y="1131571"/>
            <a:ext cx="7481910" cy="4844686"/>
          </a:xfrm>
        </p:spPr>
        <p:txBody>
          <a:bodyPr>
            <a:normAutofit/>
          </a:bodyPr>
          <a:lstStyle/>
          <a:p>
            <a:pPr algn="just"/>
            <a:endParaRPr lang="es-CR" sz="4600" dirty="0">
              <a:latin typeface="Arial" panose="020B0604020202020204" pitchFamily="34" charset="0"/>
              <a:cs typeface="Arial" panose="020B0604020202020204" pitchFamily="34" charset="0"/>
            </a:endParaRPr>
          </a:p>
          <a:p>
            <a:pPr algn="just"/>
            <a:r>
              <a:rPr lang="es-ES" sz="1700" dirty="0">
                <a:latin typeface="Arial" panose="020B0604020202020204" pitchFamily="34" charset="0"/>
                <a:cs typeface="Arial" panose="020B0604020202020204" pitchFamily="34" charset="0"/>
              </a:rPr>
              <a:t>Los esfuerzos de corresponsabilidad de los cuidados fueron significativos al cierre del periodo 2024.</a:t>
            </a:r>
          </a:p>
          <a:p>
            <a:pPr algn="just"/>
            <a:r>
              <a:rPr lang="es-ES" sz="1700" dirty="0">
                <a:latin typeface="Arial" panose="020B0604020202020204" pitchFamily="34" charset="0"/>
                <a:cs typeface="Arial" panose="020B0604020202020204" pitchFamily="34" charset="0"/>
              </a:rPr>
              <a:t>Se alcanzaron las metas de autonomía económica. Reto: FOMUJERES equipare la cantidad de mujeres con la ejecución.</a:t>
            </a:r>
          </a:p>
          <a:p>
            <a:pPr algn="just"/>
            <a:r>
              <a:rPr lang="es-ES" sz="1600" dirty="0">
                <a:latin typeface="Arial" panose="020B0604020202020204" pitchFamily="34" charset="0"/>
                <a:cs typeface="Arial" panose="020B0604020202020204" pitchFamily="34" charset="0"/>
              </a:rPr>
              <a:t>En cuanto al Foro de las Mujeres se continúa brindando apoyo técnico y logístico. Reto: Fortalecer esta instancia, como instancia consultativa y que todas las áreas técnicas le brinden asistencia a las organizaciones de mujeres que integran el foro para fortalecer las alianzas de sociedad civil.</a:t>
            </a:r>
            <a:endParaRPr lang="es-CR" sz="1600" dirty="0">
              <a:latin typeface="Arial" panose="020B0604020202020204" pitchFamily="34" charset="0"/>
              <a:cs typeface="Arial" panose="020B0604020202020204" pitchFamily="34" charset="0"/>
            </a:endParaRPr>
          </a:p>
          <a:p>
            <a:endParaRPr lang="es-CR" dirty="0"/>
          </a:p>
        </p:txBody>
      </p:sp>
      <p:sp>
        <p:nvSpPr>
          <p:cNvPr id="6" name="Título 1">
            <a:extLst>
              <a:ext uri="{FF2B5EF4-FFF2-40B4-BE49-F238E27FC236}">
                <a16:creationId xmlns:a16="http://schemas.microsoft.com/office/drawing/2014/main" id="{7D30F23E-334C-E660-B7E9-3BF277A5AC32}"/>
              </a:ext>
            </a:extLst>
          </p:cNvPr>
          <p:cNvSpPr txBox="1">
            <a:spLocks/>
          </p:cNvSpPr>
          <p:nvPr/>
        </p:nvSpPr>
        <p:spPr>
          <a:xfrm>
            <a:off x="484710" y="452718"/>
            <a:ext cx="8510700" cy="502779"/>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3000" b="1" dirty="0">
                <a:latin typeface="Arial" panose="020B0604020202020204" pitchFamily="34" charset="0"/>
                <a:cs typeface="Arial" panose="020B0604020202020204" pitchFamily="34" charset="0"/>
              </a:rPr>
              <a:t>Logros y Retos del Programa 2</a:t>
            </a:r>
            <a:endParaRPr lang="es-CR" sz="3000" b="1" dirty="0">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F6B24202-2C89-3323-24D0-CBA8C31C7348}"/>
              </a:ext>
            </a:extLst>
          </p:cNvPr>
          <p:cNvSpPr txBox="1"/>
          <p:nvPr/>
        </p:nvSpPr>
        <p:spPr>
          <a:xfrm>
            <a:off x="5797868" y="5761612"/>
            <a:ext cx="3197542" cy="276999"/>
          </a:xfrm>
          <a:prstGeom prst="rect">
            <a:avLst/>
          </a:prstGeom>
          <a:noFill/>
        </p:spPr>
        <p:txBody>
          <a:bodyPr wrap="square">
            <a:spAutoFit/>
          </a:bodyPr>
          <a:lstStyle/>
          <a:p>
            <a:pPr algn="r"/>
            <a:r>
              <a:rPr lang="es-CR" sz="1200" dirty="0">
                <a:latin typeface="Arial" panose="020B0604020202020204" pitchFamily="34" charset="0"/>
                <a:cs typeface="Arial" panose="020B0604020202020204" pitchFamily="34" charset="0"/>
              </a:rPr>
              <a:t>NBB</a:t>
            </a:r>
            <a:endParaRPr lang="es-CR" sz="1200" dirty="0"/>
          </a:p>
        </p:txBody>
      </p:sp>
    </p:spTree>
    <p:extLst>
      <p:ext uri="{BB962C8B-B14F-4D97-AF65-F5344CB8AC3E}">
        <p14:creationId xmlns:p14="http://schemas.microsoft.com/office/powerpoint/2010/main" val="3799182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8E5C2-B8FE-7B62-32D0-F4C996279602}"/>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0497DFD-F4A7-31F3-92B5-590376FB19A5}"/>
              </a:ext>
            </a:extLst>
          </p:cNvPr>
          <p:cNvSpPr>
            <a:spLocks noGrp="1"/>
          </p:cNvSpPr>
          <p:nvPr>
            <p:ph idx="1"/>
          </p:nvPr>
        </p:nvSpPr>
        <p:spPr>
          <a:xfrm>
            <a:off x="827700" y="2052925"/>
            <a:ext cx="7481910" cy="4195481"/>
          </a:xfrm>
        </p:spPr>
        <p:txBody>
          <a:bodyPr>
            <a:normAutofit/>
          </a:bodyPr>
          <a:lstStyle/>
          <a:p>
            <a:pPr algn="just">
              <a:buNone/>
            </a:pPr>
            <a:endParaRPr lang="es-CR" sz="2000" dirty="0">
              <a:latin typeface="Aptos Display"/>
              <a:cs typeface="Times New Roman"/>
            </a:endParaRPr>
          </a:p>
          <a:p>
            <a:endParaRPr lang="es-CR" dirty="0"/>
          </a:p>
        </p:txBody>
      </p:sp>
      <p:sp>
        <p:nvSpPr>
          <p:cNvPr id="6" name="Título 1">
            <a:extLst>
              <a:ext uri="{FF2B5EF4-FFF2-40B4-BE49-F238E27FC236}">
                <a16:creationId xmlns:a16="http://schemas.microsoft.com/office/drawing/2014/main" id="{ED6FD6FF-63E0-1EA9-D2E1-15ED3B409D46}"/>
              </a:ext>
            </a:extLst>
          </p:cNvPr>
          <p:cNvSpPr txBox="1">
            <a:spLocks/>
          </p:cNvSpPr>
          <p:nvPr/>
        </p:nvSpPr>
        <p:spPr>
          <a:xfrm>
            <a:off x="484710" y="452175"/>
            <a:ext cx="8510700" cy="678853"/>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3000" b="1" dirty="0">
                <a:latin typeface="Arial" panose="020B0604020202020204" pitchFamily="34" charset="0"/>
                <a:cs typeface="Arial" panose="020B0604020202020204" pitchFamily="34" charset="0"/>
              </a:rPr>
              <a:t>Logros y Retos del Programa 3</a:t>
            </a:r>
            <a:endParaRPr lang="es-CR" sz="3000" b="1" dirty="0">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C3911E1E-C4E1-DF29-E896-E60B7D3CB156}"/>
              </a:ext>
            </a:extLst>
          </p:cNvPr>
          <p:cNvSpPr txBox="1"/>
          <p:nvPr/>
        </p:nvSpPr>
        <p:spPr>
          <a:xfrm>
            <a:off x="596806" y="1962381"/>
            <a:ext cx="8191893" cy="3216265"/>
          </a:xfrm>
          <a:prstGeom prst="rect">
            <a:avLst/>
          </a:prstGeom>
          <a:noFill/>
        </p:spPr>
        <p:txBody>
          <a:bodyPr wrap="square">
            <a:spAutoFit/>
          </a:bodyPr>
          <a:lstStyle/>
          <a:p>
            <a:pPr marL="0" indent="0" algn="just">
              <a:lnSpc>
                <a:spcPct val="100000"/>
              </a:lnSpc>
              <a:buNone/>
            </a:pPr>
            <a:r>
              <a:rPr lang="es-MX" sz="1600" dirty="0">
                <a:latin typeface="Arial" panose="020B0604020202020204" pitchFamily="34" charset="0"/>
                <a:cs typeface="Arial" panose="020B0604020202020204" pitchFamily="34" charset="0"/>
              </a:rPr>
              <a:t>1. Emisión Formal de Planes de Acción</a:t>
            </a:r>
          </a:p>
          <a:p>
            <a:pPr lvl="1" algn="just">
              <a:buFont typeface="Arial" panose="020B0604020202020204" pitchFamily="34" charset="0"/>
              <a:buChar char="•"/>
            </a:pPr>
            <a:r>
              <a:rPr lang="es-MX" sz="1600" dirty="0">
                <a:latin typeface="Arial" panose="020B0604020202020204" pitchFamily="34" charset="0"/>
                <a:cs typeface="Arial" panose="020B0604020202020204" pitchFamily="34" charset="0"/>
              </a:rPr>
              <a:t>Plan de Acción de la Política Nacional para la Igualdad Efectiva entre Mujeres y Hombres (Plan PIEG 2023-2026) Este plan moviliza a más de 60 instituciones </a:t>
            </a:r>
          </a:p>
          <a:p>
            <a:pPr lvl="1" algn="just">
              <a:buFont typeface="Arial" panose="020B0604020202020204" pitchFamily="34" charset="0"/>
              <a:buChar char="•"/>
            </a:pPr>
            <a:r>
              <a:rPr lang="es-MX" sz="1600" dirty="0">
                <a:latin typeface="Arial" panose="020B0604020202020204" pitchFamily="34" charset="0"/>
                <a:cs typeface="Arial" panose="020B0604020202020204" pitchFamily="34" charset="0"/>
              </a:rPr>
              <a:t>Plan de Acción Quinquenal de la Política Nacional para la Protección, Atención y Prevención de la Violencia contra las Mujeres de Todas las Edades (Plan PLANOVI 2023-2027) A través de este plan, aproximadamente 26 instituciones </a:t>
            </a:r>
          </a:p>
          <a:p>
            <a:pPr algn="just">
              <a:lnSpc>
                <a:spcPct val="100000"/>
              </a:lnSpc>
              <a:spcBef>
                <a:spcPts val="0"/>
              </a:spcBef>
              <a:buFont typeface="Arial" panose="020B0604020202020204" pitchFamily="34" charset="0"/>
              <a:buChar char="•"/>
            </a:pPr>
            <a:endParaRPr lang="es-MX" sz="1600" dirty="0">
              <a:latin typeface="Arial" panose="020B0604020202020204" pitchFamily="34" charset="0"/>
              <a:cs typeface="Arial" panose="020B0604020202020204" pitchFamily="34" charset="0"/>
            </a:endParaRPr>
          </a:p>
          <a:p>
            <a:pPr marL="0" indent="0" algn="just">
              <a:lnSpc>
                <a:spcPct val="100000"/>
              </a:lnSpc>
              <a:spcBef>
                <a:spcPts val="0"/>
              </a:spcBef>
              <a:buNone/>
            </a:pPr>
            <a:r>
              <a:rPr lang="es-MX" sz="1600" dirty="0">
                <a:latin typeface="Arial" panose="020B0604020202020204" pitchFamily="34" charset="0"/>
                <a:cs typeface="Arial" panose="020B0604020202020204" pitchFamily="34" charset="0"/>
              </a:rPr>
              <a:t>2. Compromiso Institucional y Alianzas  Ambas iniciativas han logrado atraer la atención y el compromiso de una amplia variedad  de empresas privadas e instituciones públicas, fomentando alianzas clave para lograr avances significativos en la promoción de la igualdad y la erradicación de la violencia incidiendo en un punto clave de la sociedad como lo es el ámbito laboral.</a:t>
            </a:r>
          </a:p>
          <a:p>
            <a:pPr marL="0" indent="0" algn="just">
              <a:lnSpc>
                <a:spcPct val="100000"/>
              </a:lnSpc>
              <a:spcBef>
                <a:spcPts val="0"/>
              </a:spcBef>
              <a:buNone/>
            </a:pPr>
            <a:endParaRPr lang="es-MX" sz="1100" dirty="0">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11518163-4ABF-F1AC-2D44-CD3747EF1CC5}"/>
              </a:ext>
            </a:extLst>
          </p:cNvPr>
          <p:cNvSpPr txBox="1"/>
          <p:nvPr/>
        </p:nvSpPr>
        <p:spPr>
          <a:xfrm>
            <a:off x="5797868" y="5761612"/>
            <a:ext cx="3197542" cy="276999"/>
          </a:xfrm>
          <a:prstGeom prst="rect">
            <a:avLst/>
          </a:prstGeom>
          <a:noFill/>
        </p:spPr>
        <p:txBody>
          <a:bodyPr wrap="square">
            <a:spAutoFit/>
          </a:bodyPr>
          <a:lstStyle/>
          <a:p>
            <a:pPr algn="r"/>
            <a:r>
              <a:rPr lang="es-CR" sz="1200" dirty="0">
                <a:latin typeface="Arial" panose="020B0604020202020204" pitchFamily="34" charset="0"/>
                <a:cs typeface="Arial" panose="020B0604020202020204" pitchFamily="34" charset="0"/>
              </a:rPr>
              <a:t>NBB</a:t>
            </a:r>
            <a:endParaRPr lang="es-CR" sz="1200" dirty="0"/>
          </a:p>
        </p:txBody>
      </p:sp>
    </p:spTree>
    <p:extLst>
      <p:ext uri="{BB962C8B-B14F-4D97-AF65-F5344CB8AC3E}">
        <p14:creationId xmlns:p14="http://schemas.microsoft.com/office/powerpoint/2010/main" val="1773088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45C0C-F8FB-5F4B-E61E-D6EC11EF2FA8}"/>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984367C-F320-952D-BBD7-7EC834DDC65D}"/>
              </a:ext>
            </a:extLst>
          </p:cNvPr>
          <p:cNvSpPr>
            <a:spLocks noGrp="1"/>
          </p:cNvSpPr>
          <p:nvPr>
            <p:ph idx="1"/>
          </p:nvPr>
        </p:nvSpPr>
        <p:spPr>
          <a:xfrm>
            <a:off x="827700" y="2052925"/>
            <a:ext cx="7481910" cy="4195481"/>
          </a:xfrm>
        </p:spPr>
        <p:txBody>
          <a:bodyPr>
            <a:normAutofit/>
          </a:bodyPr>
          <a:lstStyle/>
          <a:p>
            <a:pPr algn="just">
              <a:buNone/>
            </a:pPr>
            <a:endParaRPr lang="es-CR" sz="2000" dirty="0">
              <a:latin typeface="Aptos Display"/>
              <a:cs typeface="Times New Roman"/>
            </a:endParaRPr>
          </a:p>
          <a:p>
            <a:endParaRPr lang="es-CR" dirty="0"/>
          </a:p>
        </p:txBody>
      </p:sp>
      <p:sp>
        <p:nvSpPr>
          <p:cNvPr id="6" name="Título 1">
            <a:extLst>
              <a:ext uri="{FF2B5EF4-FFF2-40B4-BE49-F238E27FC236}">
                <a16:creationId xmlns:a16="http://schemas.microsoft.com/office/drawing/2014/main" id="{04EFB86C-E9F9-3A72-760A-ED0AD80978BA}"/>
              </a:ext>
            </a:extLst>
          </p:cNvPr>
          <p:cNvSpPr txBox="1">
            <a:spLocks/>
          </p:cNvSpPr>
          <p:nvPr/>
        </p:nvSpPr>
        <p:spPr>
          <a:xfrm>
            <a:off x="484710" y="452718"/>
            <a:ext cx="8510700" cy="678853"/>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3000" b="1" dirty="0">
                <a:latin typeface="Arial" panose="020B0604020202020204" pitchFamily="34" charset="0"/>
                <a:cs typeface="Arial" panose="020B0604020202020204" pitchFamily="34" charset="0"/>
              </a:rPr>
              <a:t>Logros y Retos del Programa 3</a:t>
            </a:r>
            <a:endParaRPr lang="es-CR" sz="3000" b="1" dirty="0">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452A54C4-CC98-47F8-E5B3-50BFBDDB3D23}"/>
              </a:ext>
            </a:extLst>
          </p:cNvPr>
          <p:cNvSpPr txBox="1"/>
          <p:nvPr/>
        </p:nvSpPr>
        <p:spPr>
          <a:xfrm>
            <a:off x="575035" y="1225485"/>
            <a:ext cx="8191893" cy="4755148"/>
          </a:xfrm>
          <a:prstGeom prst="rect">
            <a:avLst/>
          </a:prstGeom>
          <a:noFill/>
        </p:spPr>
        <p:txBody>
          <a:bodyPr wrap="square">
            <a:spAutoFit/>
          </a:bodyPr>
          <a:lstStyle/>
          <a:p>
            <a:pPr marL="0" indent="0" algn="just">
              <a:lnSpc>
                <a:spcPct val="100000"/>
              </a:lnSpc>
              <a:spcBef>
                <a:spcPts val="0"/>
              </a:spcBef>
              <a:buNone/>
            </a:pPr>
            <a:endParaRPr lang="es-MX" sz="1500" dirty="0">
              <a:latin typeface="Arial" panose="020B0604020202020204" pitchFamily="34" charset="0"/>
              <a:cs typeface="Arial" panose="020B0604020202020204" pitchFamily="34" charset="0"/>
            </a:endParaRPr>
          </a:p>
          <a:p>
            <a:pPr marL="0" indent="0" algn="just">
              <a:lnSpc>
                <a:spcPct val="100000"/>
              </a:lnSpc>
              <a:buNone/>
            </a:pPr>
            <a:r>
              <a:rPr lang="es-MX" sz="1600" dirty="0">
                <a:latin typeface="Arial" panose="020B0604020202020204" pitchFamily="34" charset="0"/>
                <a:cs typeface="Arial" panose="020B0604020202020204" pitchFamily="34" charset="0"/>
              </a:rPr>
              <a:t>3. Resultados de los Indicadores de Coordinación y Rectoría Técnica del INAMU</a:t>
            </a:r>
          </a:p>
          <a:p>
            <a:pPr algn="just">
              <a:lnSpc>
                <a:spcPct val="100000"/>
              </a:lnSpc>
              <a:buFont typeface="Arial" panose="020B0604020202020204" pitchFamily="34" charset="0"/>
              <a:buChar char="•"/>
            </a:pPr>
            <a:r>
              <a:rPr lang="es-MX" sz="1600" dirty="0">
                <a:latin typeface="Arial" panose="020B0604020202020204" pitchFamily="34" charset="0"/>
                <a:cs typeface="Arial" panose="020B0604020202020204" pitchFamily="34" charset="0"/>
              </a:rPr>
              <a:t>El INAMU, como órgano rector de la igualdad y no violencia de género, ha superado los indicadores establecidos para este programa:</a:t>
            </a:r>
          </a:p>
          <a:p>
            <a:pPr algn="just">
              <a:lnSpc>
                <a:spcPct val="100000"/>
              </a:lnSpc>
            </a:pPr>
            <a:endParaRPr lang="es-MX" sz="1600" dirty="0">
              <a:latin typeface="Arial" panose="020B0604020202020204" pitchFamily="34" charset="0"/>
              <a:cs typeface="Arial" panose="020B0604020202020204" pitchFamily="34" charset="0"/>
            </a:endParaRPr>
          </a:p>
          <a:p>
            <a:pPr marL="742950" lvl="1" indent="-285750" algn="just">
              <a:lnSpc>
                <a:spcPct val="100000"/>
              </a:lnSpc>
              <a:buFont typeface="Arial" panose="020B0604020202020204" pitchFamily="34" charset="0"/>
              <a:buChar char="•"/>
            </a:pPr>
            <a:r>
              <a:rPr lang="es-MX" sz="1600" dirty="0">
                <a:latin typeface="Arial" panose="020B0604020202020204" pitchFamily="34" charset="0"/>
                <a:cs typeface="Arial" panose="020B0604020202020204" pitchFamily="34" charset="0"/>
              </a:rPr>
              <a:t>Indicadores 111 (PLAN PIEG), 112 (PLAN PLANOVI) y 311 (Cantidad de Instituciones) han sido superados exitosamente.</a:t>
            </a:r>
          </a:p>
          <a:p>
            <a:pPr marL="742950" lvl="1" indent="-285750" algn="just">
              <a:lnSpc>
                <a:spcPct val="100000"/>
              </a:lnSpc>
              <a:buFont typeface="Arial" panose="020B0604020202020204" pitchFamily="34" charset="0"/>
              <a:buChar char="•"/>
            </a:pPr>
            <a:r>
              <a:rPr lang="es-MX" sz="1600" dirty="0">
                <a:latin typeface="Arial" panose="020B0604020202020204" pitchFamily="34" charset="0"/>
                <a:cs typeface="Arial" panose="020B0604020202020204" pitchFamily="34" charset="0"/>
              </a:rPr>
              <a:t>El indicador 321, relacionado con la producción de criterios de ley y propuestas de lineamientos, también ha sido ampliamente superado. De 63 programados se lograron 72 criterios y propuestas normativas revisadas.</a:t>
            </a:r>
          </a:p>
          <a:p>
            <a:pPr marL="742950" lvl="1" indent="-285750" algn="just">
              <a:lnSpc>
                <a:spcPct val="100000"/>
              </a:lnSpc>
              <a:buFont typeface="Arial" panose="020B0604020202020204" pitchFamily="34" charset="0"/>
              <a:buChar char="•"/>
            </a:pPr>
            <a:r>
              <a:rPr lang="es-MX" sz="1600" dirty="0">
                <a:latin typeface="Arial" panose="020B0604020202020204" pitchFamily="34" charset="0"/>
                <a:cs typeface="Arial" panose="020B0604020202020204" pitchFamily="34" charset="0"/>
              </a:rPr>
              <a:t>En total, ocho indicadores del Programa 3 alcanzaron o superaron el 80%, lo que refleja un desempeño notable en la implementación de las políticas y estrategias diseñadas.</a:t>
            </a:r>
          </a:p>
          <a:p>
            <a:pPr marL="742950" lvl="1" indent="-285750" algn="just">
              <a:lnSpc>
                <a:spcPct val="100000"/>
              </a:lnSpc>
            </a:pPr>
            <a:r>
              <a:rPr lang="es-MX" sz="1600" dirty="0">
                <a:latin typeface="Arial" panose="020B0604020202020204" pitchFamily="34" charset="0"/>
                <a:cs typeface="Arial" panose="020B0604020202020204" pitchFamily="34" charset="0"/>
              </a:rPr>
              <a:t>	En el indicador 312 de mecanismos la alta demanda contra la capacidad instalada de la institución en las regiones dificultó este cumplimiento, esto por rotación de personal. 	</a:t>
            </a:r>
          </a:p>
          <a:p>
            <a:pPr marL="742950" lvl="1" indent="-285750" algn="just">
              <a:lnSpc>
                <a:spcPct val="100000"/>
              </a:lnSpc>
            </a:pPr>
            <a:r>
              <a:rPr lang="es-MX" sz="1600" dirty="0">
                <a:latin typeface="Arial" panose="020B0604020202020204" pitchFamily="34" charset="0"/>
                <a:cs typeface="Arial" panose="020B0604020202020204" pitchFamily="34" charset="0"/>
              </a:rPr>
              <a:t>	En el 313 de mecanismos debido a las dinámicas institucionales, no fue posible organizar las mesas de trabajo, por lo que redujo las posibilidades del personal de cumplir con la meta del Programa 3. </a:t>
            </a:r>
            <a:r>
              <a:rPr lang="es-MX" sz="1500" dirty="0">
                <a:latin typeface="Arial" panose="020B0604020202020204" pitchFamily="34" charset="0"/>
                <a:cs typeface="Arial" panose="020B0604020202020204" pitchFamily="34" charset="0"/>
              </a:rPr>
              <a:t>	</a:t>
            </a:r>
          </a:p>
        </p:txBody>
      </p:sp>
      <p:sp>
        <p:nvSpPr>
          <p:cNvPr id="2" name="CuadroTexto 1">
            <a:extLst>
              <a:ext uri="{FF2B5EF4-FFF2-40B4-BE49-F238E27FC236}">
                <a16:creationId xmlns:a16="http://schemas.microsoft.com/office/drawing/2014/main" id="{C0DA3AF1-A94D-53FF-2D3F-774E2994C15F}"/>
              </a:ext>
            </a:extLst>
          </p:cNvPr>
          <p:cNvSpPr txBox="1"/>
          <p:nvPr/>
        </p:nvSpPr>
        <p:spPr>
          <a:xfrm>
            <a:off x="5895998" y="6266782"/>
            <a:ext cx="3197542" cy="276999"/>
          </a:xfrm>
          <a:prstGeom prst="rect">
            <a:avLst/>
          </a:prstGeom>
          <a:noFill/>
        </p:spPr>
        <p:txBody>
          <a:bodyPr wrap="square">
            <a:spAutoFit/>
          </a:bodyPr>
          <a:lstStyle/>
          <a:p>
            <a:pPr algn="r"/>
            <a:r>
              <a:rPr lang="es-CR" sz="1200" dirty="0">
                <a:latin typeface="Arial" panose="020B0604020202020204" pitchFamily="34" charset="0"/>
                <a:cs typeface="Arial" panose="020B0604020202020204" pitchFamily="34" charset="0"/>
              </a:rPr>
              <a:t>NBB</a:t>
            </a:r>
            <a:endParaRPr lang="es-CR" sz="1200" dirty="0"/>
          </a:p>
        </p:txBody>
      </p:sp>
    </p:spTree>
    <p:extLst>
      <p:ext uri="{BB962C8B-B14F-4D97-AF65-F5344CB8AC3E}">
        <p14:creationId xmlns:p14="http://schemas.microsoft.com/office/powerpoint/2010/main" val="1460300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3B10B-AAA6-720E-4D5F-74061F9D4974}"/>
            </a:ext>
          </a:extLst>
        </p:cNvPr>
        <p:cNvGrpSpPr/>
        <p:nvPr/>
      </p:nvGrpSpPr>
      <p:grpSpPr>
        <a:xfrm>
          <a:off x="0" y="0"/>
          <a:ext cx="0" cy="0"/>
          <a:chOff x="0" y="0"/>
          <a:chExt cx="0" cy="0"/>
        </a:xfrm>
      </p:grpSpPr>
      <p:sp>
        <p:nvSpPr>
          <p:cNvPr id="6" name="Título 1">
            <a:extLst>
              <a:ext uri="{FF2B5EF4-FFF2-40B4-BE49-F238E27FC236}">
                <a16:creationId xmlns:a16="http://schemas.microsoft.com/office/drawing/2014/main" id="{0894DAB3-B43D-DE74-62C0-50A3DC0E6054}"/>
              </a:ext>
            </a:extLst>
          </p:cNvPr>
          <p:cNvSpPr txBox="1">
            <a:spLocks/>
          </p:cNvSpPr>
          <p:nvPr/>
        </p:nvSpPr>
        <p:spPr>
          <a:xfrm>
            <a:off x="484710" y="452718"/>
            <a:ext cx="8510700" cy="678853"/>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3000" b="1" dirty="0">
                <a:latin typeface="Arial" panose="020B0604020202020204" pitchFamily="34" charset="0"/>
                <a:cs typeface="Arial" panose="020B0604020202020204" pitchFamily="34" charset="0"/>
              </a:rPr>
              <a:t>Logros y Retos del Programa 3</a:t>
            </a:r>
            <a:endParaRPr lang="es-CR" sz="3000" b="1" dirty="0">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68295FB9-886F-8C5F-3568-D4972CDD0986}"/>
              </a:ext>
            </a:extLst>
          </p:cNvPr>
          <p:cNvSpPr txBox="1"/>
          <p:nvPr/>
        </p:nvSpPr>
        <p:spPr>
          <a:xfrm>
            <a:off x="575035" y="1225485"/>
            <a:ext cx="8191893" cy="1810752"/>
          </a:xfrm>
          <a:prstGeom prst="rect">
            <a:avLst/>
          </a:prstGeom>
          <a:noFill/>
        </p:spPr>
        <p:txBody>
          <a:bodyPr wrap="square">
            <a:spAutoFit/>
          </a:bodyPr>
          <a:lstStyle/>
          <a:p>
            <a:pPr marL="0" indent="0" algn="just">
              <a:lnSpc>
                <a:spcPct val="100000"/>
              </a:lnSpc>
              <a:spcBef>
                <a:spcPts val="0"/>
              </a:spcBef>
              <a:buNone/>
            </a:pPr>
            <a:endParaRPr lang="es-MX" sz="1500" dirty="0">
              <a:latin typeface="Arial" panose="020B0604020202020204" pitchFamily="34" charset="0"/>
              <a:cs typeface="Arial" panose="020B0604020202020204" pitchFamily="34" charset="0"/>
            </a:endParaRPr>
          </a:p>
          <a:p>
            <a:pPr marL="0" lvl="1" indent="0" algn="just">
              <a:lnSpc>
                <a:spcPct val="100000"/>
              </a:lnSpc>
              <a:spcBef>
                <a:spcPts val="1000"/>
              </a:spcBef>
              <a:buNone/>
            </a:pPr>
            <a:r>
              <a:rPr lang="es-MX" sz="1600" dirty="0">
                <a:latin typeface="Arial" panose="020B0604020202020204" pitchFamily="34" charset="0"/>
                <a:cs typeface="Arial" panose="020B0604020202020204" pitchFamily="34" charset="0"/>
              </a:rPr>
              <a:t>4. Retos </a:t>
            </a:r>
          </a:p>
          <a:p>
            <a:pPr marL="0" lvl="1" indent="0" algn="just">
              <a:lnSpc>
                <a:spcPct val="100000"/>
              </a:lnSpc>
              <a:spcBef>
                <a:spcPts val="1000"/>
              </a:spcBef>
              <a:buNone/>
            </a:pPr>
            <a:endParaRPr lang="es-MX" sz="1600" dirty="0">
              <a:latin typeface="Arial" panose="020B0604020202020204" pitchFamily="34" charset="0"/>
              <a:cs typeface="Arial" panose="020B0604020202020204" pitchFamily="34" charset="0"/>
            </a:endParaRPr>
          </a:p>
          <a:p>
            <a:pPr marL="0" indent="0" algn="just">
              <a:lnSpc>
                <a:spcPct val="100000"/>
              </a:lnSpc>
              <a:buNone/>
            </a:pPr>
            <a:r>
              <a:rPr lang="es-MX" sz="1600" dirty="0">
                <a:latin typeface="Arial" panose="020B0604020202020204" pitchFamily="34" charset="0"/>
                <a:cs typeface="Arial" panose="020B0604020202020204" pitchFamily="34" charset="0"/>
              </a:rPr>
              <a:t>El fortalecimiento de la Rectoría en el nivel local.  </a:t>
            </a:r>
          </a:p>
          <a:p>
            <a:pPr marL="0" indent="0" algn="just">
              <a:lnSpc>
                <a:spcPct val="100000"/>
              </a:lnSpc>
              <a:buNone/>
            </a:pPr>
            <a:r>
              <a:rPr lang="es-MX" sz="1600" dirty="0">
                <a:latin typeface="Arial" panose="020B0604020202020204" pitchFamily="34" charset="0"/>
                <a:cs typeface="Arial" panose="020B0604020202020204" pitchFamily="34" charset="0"/>
              </a:rPr>
              <a:t>Contar con personal enfocado en la implantación del proceso de rectoría técnica, lo cual va de la mano de la reorganización institucional.</a:t>
            </a:r>
          </a:p>
        </p:txBody>
      </p:sp>
      <p:sp>
        <p:nvSpPr>
          <p:cNvPr id="2" name="CuadroTexto 1">
            <a:extLst>
              <a:ext uri="{FF2B5EF4-FFF2-40B4-BE49-F238E27FC236}">
                <a16:creationId xmlns:a16="http://schemas.microsoft.com/office/drawing/2014/main" id="{BC958C5D-2A6A-5120-A1D2-9FD5233A61DF}"/>
              </a:ext>
            </a:extLst>
          </p:cNvPr>
          <p:cNvSpPr txBox="1"/>
          <p:nvPr/>
        </p:nvSpPr>
        <p:spPr>
          <a:xfrm>
            <a:off x="5797868" y="6266782"/>
            <a:ext cx="3197542" cy="276999"/>
          </a:xfrm>
          <a:prstGeom prst="rect">
            <a:avLst/>
          </a:prstGeom>
          <a:noFill/>
        </p:spPr>
        <p:txBody>
          <a:bodyPr wrap="square">
            <a:spAutoFit/>
          </a:bodyPr>
          <a:lstStyle/>
          <a:p>
            <a:pPr algn="r"/>
            <a:r>
              <a:rPr lang="es-CR" sz="1200" dirty="0">
                <a:latin typeface="Arial" panose="020B0604020202020204" pitchFamily="34" charset="0"/>
                <a:cs typeface="Arial" panose="020B0604020202020204" pitchFamily="34" charset="0"/>
              </a:rPr>
              <a:t>NBB</a:t>
            </a:r>
            <a:endParaRPr lang="es-CR" sz="1200" dirty="0"/>
          </a:p>
        </p:txBody>
      </p:sp>
    </p:spTree>
    <p:extLst>
      <p:ext uri="{BB962C8B-B14F-4D97-AF65-F5344CB8AC3E}">
        <p14:creationId xmlns:p14="http://schemas.microsoft.com/office/powerpoint/2010/main" val="719941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C35D46-A033-9212-B14F-C6FEA11AC888}"/>
              </a:ext>
            </a:extLst>
          </p:cNvPr>
          <p:cNvSpPr>
            <a:spLocks noGrp="1"/>
          </p:cNvSpPr>
          <p:nvPr>
            <p:ph type="title"/>
          </p:nvPr>
        </p:nvSpPr>
        <p:spPr/>
        <p:txBody>
          <a:bodyPr/>
          <a:lstStyle/>
          <a:p>
            <a:r>
              <a:rPr lang="es-ES" sz="3000" b="1" dirty="0">
                <a:latin typeface="Arial" panose="020B0604020202020204" pitchFamily="34" charset="0"/>
                <a:cs typeface="Arial" panose="020B0604020202020204" pitchFamily="34" charset="0"/>
              </a:rPr>
              <a:t>Presentación</a:t>
            </a:r>
            <a:endParaRPr lang="es-CR" sz="3000" b="1"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2DFBDABE-F794-B569-6BFE-A8C31D3684D2}"/>
              </a:ext>
            </a:extLst>
          </p:cNvPr>
          <p:cNvSpPr>
            <a:spLocks noGrp="1"/>
          </p:cNvSpPr>
          <p:nvPr>
            <p:ph idx="1"/>
          </p:nvPr>
        </p:nvSpPr>
        <p:spPr>
          <a:xfrm>
            <a:off x="831045" y="1600200"/>
            <a:ext cx="7481910" cy="4299857"/>
          </a:xfrm>
        </p:spPr>
        <p:txBody>
          <a:bodyPr>
            <a:normAutofit/>
          </a:bodyPr>
          <a:lstStyle/>
          <a:p>
            <a:pPr algn="just">
              <a:buNone/>
            </a:pPr>
            <a:r>
              <a:rPr lang="es-CR" dirty="0">
                <a:latin typeface="Arial" panose="020B0604020202020204" pitchFamily="34" charset="0"/>
                <a:cs typeface="Arial" panose="020B0604020202020204" pitchFamily="34" charset="0"/>
              </a:rPr>
              <a:t>	Este “Taller Balance Anual 2024”, se realizará virtual y contará con la participación de las Jefaturas Técnicas, Administrativas y de la STAFF del Instituto Nacional de las Mujeres (INAMU).</a:t>
            </a:r>
            <a:endParaRPr lang="es-ES" dirty="0">
              <a:latin typeface="Arial" panose="020B0604020202020204" pitchFamily="34" charset="0"/>
              <a:cs typeface="Arial" panose="020B0604020202020204" pitchFamily="34" charset="0"/>
            </a:endParaRPr>
          </a:p>
          <a:p>
            <a:pPr algn="just">
              <a:buNone/>
            </a:pPr>
            <a:endParaRPr lang="es-CR" dirty="0">
              <a:latin typeface="Arial" panose="020B0604020202020204" pitchFamily="34" charset="0"/>
              <a:cs typeface="Arial" panose="020B0604020202020204" pitchFamily="34" charset="0"/>
            </a:endParaRPr>
          </a:p>
          <a:p>
            <a:pPr algn="just">
              <a:buNone/>
            </a:pPr>
            <a:r>
              <a:rPr lang="es-CR" dirty="0">
                <a:latin typeface="Arial" panose="020B0604020202020204" pitchFamily="34" charset="0"/>
                <a:cs typeface="Arial" panose="020B0604020202020204" pitchFamily="34" charset="0"/>
              </a:rPr>
              <a:t>   	Se presentarán documentos y datos estadísticos que permitan una observación  del comportamiento de las metas programáticas y presupuestarias, la calidad de los datos, los riesgos generales y su aporte final al cumplimiento del Plan Estratégico Institucional.  </a:t>
            </a:r>
            <a:endParaRPr lang="es-ES" dirty="0">
              <a:latin typeface="Arial" panose="020B0604020202020204" pitchFamily="34" charset="0"/>
              <a:cs typeface="Arial" panose="020B0604020202020204" pitchFamily="34" charset="0"/>
            </a:endParaRPr>
          </a:p>
          <a:p>
            <a:pPr algn="just">
              <a:buNone/>
            </a:pPr>
            <a:endParaRPr lang="es-CR" sz="2000" dirty="0">
              <a:latin typeface="Aptos Display"/>
              <a:cs typeface="Times New Roman"/>
            </a:endParaRPr>
          </a:p>
          <a:p>
            <a:pPr algn="r">
              <a:buNone/>
            </a:pPr>
            <a:r>
              <a:rPr lang="es-CR" sz="1200" dirty="0">
                <a:latin typeface="Arial" panose="020B0604020202020204" pitchFamily="34" charset="0"/>
                <a:cs typeface="Arial" panose="020B0604020202020204" pitchFamily="34" charset="0"/>
              </a:rPr>
              <a:t>XHA</a:t>
            </a:r>
          </a:p>
          <a:p>
            <a:endParaRPr lang="es-CR" dirty="0"/>
          </a:p>
        </p:txBody>
      </p:sp>
    </p:spTree>
    <p:extLst>
      <p:ext uri="{BB962C8B-B14F-4D97-AF65-F5344CB8AC3E}">
        <p14:creationId xmlns:p14="http://schemas.microsoft.com/office/powerpoint/2010/main" val="3698978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A0FF0-01CF-1E94-F271-8EB408055C24}"/>
            </a:ext>
          </a:extLst>
        </p:cNvPr>
        <p:cNvGrpSpPr/>
        <p:nvPr/>
      </p:nvGrpSpPr>
      <p:grpSpPr>
        <a:xfrm>
          <a:off x="0" y="0"/>
          <a:ext cx="0" cy="0"/>
          <a:chOff x="0" y="0"/>
          <a:chExt cx="0" cy="0"/>
        </a:xfrm>
      </p:grpSpPr>
      <p:sp>
        <p:nvSpPr>
          <p:cNvPr id="6" name="Título 1">
            <a:extLst>
              <a:ext uri="{FF2B5EF4-FFF2-40B4-BE49-F238E27FC236}">
                <a16:creationId xmlns:a16="http://schemas.microsoft.com/office/drawing/2014/main" id="{73BE00C1-92F5-196F-C918-8DED2D5F9017}"/>
              </a:ext>
            </a:extLst>
          </p:cNvPr>
          <p:cNvSpPr txBox="1">
            <a:spLocks/>
          </p:cNvSpPr>
          <p:nvPr/>
        </p:nvSpPr>
        <p:spPr>
          <a:xfrm>
            <a:off x="484710" y="452718"/>
            <a:ext cx="8510700" cy="1321653"/>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3200" b="1" dirty="0">
                <a:solidFill>
                  <a:srgbClr val="FFFFFF"/>
                </a:solidFill>
                <a:latin typeface="Arial" panose="020B0604020202020204" pitchFamily="34" charset="0"/>
                <a:ea typeface="+mj-lt"/>
                <a:cs typeface="Arial" panose="020B0604020202020204" pitchFamily="34" charset="0"/>
              </a:rPr>
              <a:t>Taller de Balance Anual 2024</a:t>
            </a:r>
            <a:endParaRPr lang="es-CR" sz="3000" b="1" dirty="0">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779B9E65-82C6-7548-5CC5-B1F08BB9D9ED}"/>
              </a:ext>
            </a:extLst>
          </p:cNvPr>
          <p:cNvSpPr txBox="1"/>
          <p:nvPr/>
        </p:nvSpPr>
        <p:spPr>
          <a:xfrm>
            <a:off x="575035" y="1225485"/>
            <a:ext cx="8191893" cy="2000548"/>
          </a:xfrm>
          <a:prstGeom prst="rect">
            <a:avLst/>
          </a:prstGeom>
          <a:noFill/>
        </p:spPr>
        <p:txBody>
          <a:bodyPr wrap="square">
            <a:spAutoFit/>
          </a:bodyPr>
          <a:lstStyle/>
          <a:p>
            <a:pPr marL="0" indent="0" algn="just">
              <a:lnSpc>
                <a:spcPct val="100000"/>
              </a:lnSpc>
              <a:spcBef>
                <a:spcPts val="0"/>
              </a:spcBef>
              <a:buNone/>
            </a:pPr>
            <a:endParaRPr lang="es-MX" sz="1500" dirty="0">
              <a:latin typeface="Arial" panose="020B0604020202020204" pitchFamily="34" charset="0"/>
              <a:cs typeface="Arial" panose="020B0604020202020204" pitchFamily="34" charset="0"/>
            </a:endParaRPr>
          </a:p>
          <a:p>
            <a:pPr marL="0" lvl="1" indent="0" algn="ctr">
              <a:lnSpc>
                <a:spcPct val="100000"/>
              </a:lnSpc>
              <a:spcBef>
                <a:spcPts val="1000"/>
              </a:spcBef>
              <a:buNone/>
            </a:pPr>
            <a:r>
              <a:rPr lang="es-MX" sz="2800" b="1" dirty="0">
                <a:latin typeface="Arial" panose="020B0604020202020204" pitchFamily="34" charset="0"/>
                <a:cs typeface="Arial" panose="020B0604020202020204" pitchFamily="34" charset="0"/>
              </a:rPr>
              <a:t>Receso</a:t>
            </a:r>
            <a:r>
              <a:rPr lang="es-MX" sz="2800" dirty="0">
                <a:latin typeface="Arial" panose="020B0604020202020204" pitchFamily="34" charset="0"/>
                <a:cs typeface="Arial" panose="020B0604020202020204" pitchFamily="34" charset="0"/>
              </a:rPr>
              <a:t> </a:t>
            </a:r>
          </a:p>
          <a:p>
            <a:pPr marL="0" lvl="1" indent="0" algn="ctr">
              <a:lnSpc>
                <a:spcPct val="100000"/>
              </a:lnSpc>
              <a:spcBef>
                <a:spcPts val="1000"/>
              </a:spcBef>
              <a:buNone/>
            </a:pPr>
            <a:endParaRPr lang="es-MX" sz="2800" dirty="0">
              <a:latin typeface="Arial" panose="020B0604020202020204" pitchFamily="34" charset="0"/>
              <a:cs typeface="Arial" panose="020B0604020202020204" pitchFamily="34" charset="0"/>
            </a:endParaRPr>
          </a:p>
          <a:p>
            <a:pPr marL="0" lvl="1" indent="0" algn="ctr">
              <a:lnSpc>
                <a:spcPct val="100000"/>
              </a:lnSpc>
              <a:spcBef>
                <a:spcPts val="1000"/>
              </a:spcBef>
              <a:buNone/>
            </a:pPr>
            <a:r>
              <a:rPr lang="es-MX" sz="2800" dirty="0">
                <a:latin typeface="Arial" panose="020B0604020202020204" pitchFamily="34" charset="0"/>
                <a:cs typeface="Arial" panose="020B0604020202020204" pitchFamily="34" charset="0"/>
              </a:rPr>
              <a:t>- 10 minutos-</a:t>
            </a:r>
          </a:p>
        </p:txBody>
      </p:sp>
    </p:spTree>
    <p:extLst>
      <p:ext uri="{BB962C8B-B14F-4D97-AF65-F5344CB8AC3E}">
        <p14:creationId xmlns:p14="http://schemas.microsoft.com/office/powerpoint/2010/main" val="4155664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958F3-78EB-307D-0670-D4FD8316B767}"/>
            </a:ext>
          </a:extLst>
        </p:cNvPr>
        <p:cNvGrpSpPr/>
        <p:nvPr/>
      </p:nvGrpSpPr>
      <p:grpSpPr>
        <a:xfrm>
          <a:off x="0" y="0"/>
          <a:ext cx="0" cy="0"/>
          <a:chOff x="0" y="0"/>
          <a:chExt cx="0" cy="0"/>
        </a:xfrm>
      </p:grpSpPr>
      <p:sp>
        <p:nvSpPr>
          <p:cNvPr id="4" name="Título 3">
            <a:extLst>
              <a:ext uri="{FF2B5EF4-FFF2-40B4-BE49-F238E27FC236}">
                <a16:creationId xmlns:a16="http://schemas.microsoft.com/office/drawing/2014/main" id="{6729196E-BA92-7A75-2DD8-38FAC17B5775}"/>
              </a:ext>
            </a:extLst>
          </p:cNvPr>
          <p:cNvSpPr>
            <a:spLocks noGrp="1"/>
          </p:cNvSpPr>
          <p:nvPr>
            <p:ph type="ctrTitle"/>
          </p:nvPr>
        </p:nvSpPr>
        <p:spPr>
          <a:xfrm>
            <a:off x="1448906" y="707571"/>
            <a:ext cx="6160208" cy="1817915"/>
          </a:xfrm>
        </p:spPr>
        <p:txBody>
          <a:bodyPr>
            <a:normAutofit/>
          </a:bodyPr>
          <a:lstStyle/>
          <a:p>
            <a:pPr algn="ctr"/>
            <a:r>
              <a:rPr lang="es-ES" sz="3600" b="1" dirty="0">
                <a:solidFill>
                  <a:srgbClr val="FFFFFF"/>
                </a:solidFill>
                <a:latin typeface="Arial" panose="020B0604020202020204" pitchFamily="34" charset="0"/>
                <a:cs typeface="Arial" panose="020B0604020202020204" pitchFamily="34" charset="0"/>
              </a:rPr>
              <a:t>Informe de seguimiento al Control Interno y </a:t>
            </a:r>
            <a:br>
              <a:rPr lang="es-ES" sz="3600" b="1" dirty="0">
                <a:solidFill>
                  <a:srgbClr val="FFFFFF"/>
                </a:solidFill>
                <a:latin typeface="Arial" panose="020B0604020202020204" pitchFamily="34" charset="0"/>
                <a:cs typeface="Arial" panose="020B0604020202020204" pitchFamily="34" charset="0"/>
              </a:rPr>
            </a:br>
            <a:r>
              <a:rPr lang="es-ES" sz="3600" b="1" dirty="0">
                <a:solidFill>
                  <a:srgbClr val="FFFFFF"/>
                </a:solidFill>
                <a:latin typeface="Arial" panose="020B0604020202020204" pitchFamily="34" charset="0"/>
                <a:cs typeface="Arial" panose="020B0604020202020204" pitchFamily="34" charset="0"/>
              </a:rPr>
              <a:t>SEVRI 2024</a:t>
            </a:r>
            <a:endParaRPr lang="es-CR" sz="3600" b="1" dirty="0">
              <a:solidFill>
                <a:srgbClr val="FFFFFF"/>
              </a:solidFill>
              <a:latin typeface="Arial" panose="020B0604020202020204" pitchFamily="34" charset="0"/>
              <a:cs typeface="Arial" panose="020B0604020202020204" pitchFamily="34" charset="0"/>
            </a:endParaRPr>
          </a:p>
        </p:txBody>
      </p:sp>
      <p:sp>
        <p:nvSpPr>
          <p:cNvPr id="5" name="Subtítulo 4">
            <a:extLst>
              <a:ext uri="{FF2B5EF4-FFF2-40B4-BE49-F238E27FC236}">
                <a16:creationId xmlns:a16="http://schemas.microsoft.com/office/drawing/2014/main" id="{759AFD55-00DC-A72C-14E5-75851A631254}"/>
              </a:ext>
            </a:extLst>
          </p:cNvPr>
          <p:cNvSpPr>
            <a:spLocks noGrp="1"/>
          </p:cNvSpPr>
          <p:nvPr>
            <p:ph type="subTitle" idx="1"/>
          </p:nvPr>
        </p:nvSpPr>
        <p:spPr>
          <a:xfrm>
            <a:off x="1653284" y="3352801"/>
            <a:ext cx="5764658" cy="1273628"/>
          </a:xfrm>
        </p:spPr>
        <p:txBody>
          <a:bodyPr>
            <a:noAutofit/>
          </a:bodyPr>
          <a:lstStyle/>
          <a:p>
            <a:pPr algn="ctr"/>
            <a:r>
              <a:rPr lang="es-ES" dirty="0">
                <a:solidFill>
                  <a:srgbClr val="FFFFFF"/>
                </a:solidFill>
                <a:latin typeface="Arial" panose="020B0604020202020204" pitchFamily="34" charset="0"/>
                <a:cs typeface="Arial" panose="020B0604020202020204" pitchFamily="34" charset="0"/>
              </a:rPr>
              <a:t>Comisión Control interno y SEVRI</a:t>
            </a:r>
          </a:p>
          <a:p>
            <a:pPr algn="ctr"/>
            <a:r>
              <a:rPr lang="es-ES" dirty="0">
                <a:solidFill>
                  <a:srgbClr val="FFFFFF"/>
                </a:solidFill>
                <a:latin typeface="Arial" panose="020B0604020202020204" pitchFamily="34" charset="0"/>
                <a:cs typeface="Arial" panose="020B0604020202020204" pitchFamily="34" charset="0"/>
              </a:rPr>
              <a:t>(UPI colaboración)</a:t>
            </a:r>
            <a:endParaRPr lang="es-CR" dirty="0">
              <a:solidFill>
                <a:srgbClr val="FFFFFF"/>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840A6AE6-DF2D-6E14-C4B0-58D65E2898EB}"/>
              </a:ext>
            </a:extLst>
          </p:cNvPr>
          <p:cNvSpPr txBox="1"/>
          <p:nvPr/>
        </p:nvSpPr>
        <p:spPr>
          <a:xfrm>
            <a:off x="5797868" y="5761612"/>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X</a:t>
            </a:r>
            <a:r>
              <a:rPr lang="es-CR" sz="1200" dirty="0">
                <a:latin typeface="Arial" panose="020B0604020202020204" pitchFamily="34" charset="0"/>
                <a:cs typeface="Arial" panose="020B0604020202020204" pitchFamily="34" charset="0"/>
              </a:rPr>
              <a:t>HA</a:t>
            </a:r>
            <a:endParaRPr lang="es-CR" sz="1200" dirty="0"/>
          </a:p>
        </p:txBody>
      </p:sp>
    </p:spTree>
    <p:extLst>
      <p:ext uri="{BB962C8B-B14F-4D97-AF65-F5344CB8AC3E}">
        <p14:creationId xmlns:p14="http://schemas.microsoft.com/office/powerpoint/2010/main" val="3088292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0BCCB-2115-7020-F116-862E3332A34A}"/>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5823DEF5-4203-762E-D637-37DFDFAA79EA}"/>
              </a:ext>
            </a:extLst>
          </p:cNvPr>
          <p:cNvSpPr>
            <a:spLocks noGrp="1"/>
          </p:cNvSpPr>
          <p:nvPr>
            <p:ph type="title"/>
          </p:nvPr>
        </p:nvSpPr>
        <p:spPr>
          <a:xfrm>
            <a:off x="361371" y="3000643"/>
            <a:ext cx="3139816" cy="1374620"/>
          </a:xfrm>
        </p:spPr>
        <p:txBody>
          <a:bodyPr vert="horz" lIns="68580" tIns="34290" rIns="68580" bIns="34290" rtlCol="0" anchor="ctr">
            <a:normAutofit fontScale="90000"/>
          </a:bodyPr>
          <a:lstStyle/>
          <a:p>
            <a:br>
              <a:rPr lang="es-ES" sz="2025" b="1" dirty="0">
                <a:solidFill>
                  <a:schemeClr val="tx1"/>
                </a:solidFill>
              </a:rPr>
            </a:br>
            <a:br>
              <a:rPr lang="es-ES" sz="2025" dirty="0">
                <a:solidFill>
                  <a:schemeClr val="tx1"/>
                </a:solidFill>
              </a:rPr>
            </a:br>
            <a:br>
              <a:rPr lang="es-ES" sz="2025" dirty="0">
                <a:solidFill>
                  <a:schemeClr val="tx1"/>
                </a:solidFill>
              </a:rPr>
            </a:br>
            <a:br>
              <a:rPr lang="es-ES" sz="1575" dirty="0">
                <a:solidFill>
                  <a:schemeClr val="tx1"/>
                </a:solidFill>
              </a:rPr>
            </a:br>
            <a:r>
              <a:rPr lang="es-ES" sz="1575" dirty="0">
                <a:solidFill>
                  <a:schemeClr val="tx1"/>
                </a:solidFill>
                <a:latin typeface="Arial" panose="020B0604020202020204" pitchFamily="34" charset="0"/>
                <a:cs typeface="Arial" panose="020B0604020202020204" pitchFamily="34" charset="0"/>
              </a:rPr>
              <a:t>El Sistema Específico de Valoración del Riesgo Institucional (SEVRI) Estratégico tiene un papel fundamental en la planificación institucional y en la gestión organizacional, al permitir que la institución identifique, analice y priorice los riesgos que podrían afectar la consecución de sus objetivos estratégicos. </a:t>
            </a:r>
            <a:br>
              <a:rPr lang="es-ES" sz="1575" dirty="0">
                <a:solidFill>
                  <a:schemeClr val="tx1"/>
                </a:solidFill>
                <a:latin typeface="Arial" panose="020B0604020202020204" pitchFamily="34" charset="0"/>
                <a:cs typeface="Arial" panose="020B0604020202020204" pitchFamily="34" charset="0"/>
              </a:rPr>
            </a:br>
            <a:br>
              <a:rPr lang="es-ES" sz="1575" dirty="0">
                <a:solidFill>
                  <a:schemeClr val="tx1"/>
                </a:solidFill>
                <a:latin typeface="Arial" panose="020B0604020202020204" pitchFamily="34" charset="0"/>
                <a:cs typeface="Arial" panose="020B0604020202020204" pitchFamily="34" charset="0"/>
              </a:rPr>
            </a:br>
            <a:r>
              <a:rPr lang="es-ES" sz="1575" dirty="0">
                <a:solidFill>
                  <a:schemeClr val="tx1"/>
                </a:solidFill>
                <a:latin typeface="Arial" panose="020B0604020202020204" pitchFamily="34" charset="0"/>
                <a:cs typeface="Arial" panose="020B0604020202020204" pitchFamily="34" charset="0"/>
              </a:rPr>
              <a:t>El SEVRI-Estratégico consta de 14 riesgos identificados y 23 acciones de mitigación.</a:t>
            </a:r>
            <a:br>
              <a:rPr lang="es-ES" sz="1575" dirty="0">
                <a:solidFill>
                  <a:schemeClr val="tx1"/>
                </a:solidFill>
                <a:latin typeface="Arial" panose="020B0604020202020204" pitchFamily="34" charset="0"/>
                <a:cs typeface="Arial" panose="020B0604020202020204" pitchFamily="34" charset="0"/>
              </a:rPr>
            </a:br>
            <a:br>
              <a:rPr lang="es-ES" sz="1575" dirty="0">
                <a:solidFill>
                  <a:schemeClr val="tx1"/>
                </a:solidFill>
                <a:latin typeface="Arial" panose="020B0604020202020204" pitchFamily="34" charset="0"/>
                <a:cs typeface="Arial" panose="020B0604020202020204" pitchFamily="34" charset="0"/>
              </a:rPr>
            </a:br>
            <a:r>
              <a:rPr lang="es-ES" sz="1575" dirty="0">
                <a:solidFill>
                  <a:schemeClr val="tx1"/>
                </a:solidFill>
                <a:latin typeface="Arial" panose="020B0604020202020204" pitchFamily="34" charset="0"/>
                <a:cs typeface="Arial" panose="020B0604020202020204" pitchFamily="34" charset="0"/>
              </a:rPr>
              <a:t>Logra al cierre del año 2024 un incremento en el avance de atención de las acciones de un   </a:t>
            </a:r>
            <a:r>
              <a:rPr lang="es-ES" sz="1575" b="1" dirty="0">
                <a:solidFill>
                  <a:schemeClr val="tx1"/>
                </a:solidFill>
                <a:latin typeface="Arial" panose="020B0604020202020204" pitchFamily="34" charset="0"/>
                <a:cs typeface="Arial" panose="020B0604020202020204" pitchFamily="34" charset="0"/>
              </a:rPr>
              <a:t>21.8%.</a:t>
            </a:r>
            <a:br>
              <a:rPr lang="es-ES" sz="1575" dirty="0">
                <a:solidFill>
                  <a:schemeClr val="tx1"/>
                </a:solidFill>
              </a:rPr>
            </a:br>
            <a:endParaRPr lang="en-US" sz="1575" dirty="0">
              <a:solidFill>
                <a:schemeClr val="tx1"/>
              </a:solidFill>
            </a:endParaRPr>
          </a:p>
        </p:txBody>
      </p:sp>
      <p:pic>
        <p:nvPicPr>
          <p:cNvPr id="5" name="Marcador de contenido 4">
            <a:extLst>
              <a:ext uri="{FF2B5EF4-FFF2-40B4-BE49-F238E27FC236}">
                <a16:creationId xmlns:a16="http://schemas.microsoft.com/office/drawing/2014/main" id="{6C6A4440-4833-33A7-404B-3EB59D7732E3}"/>
              </a:ext>
            </a:extLst>
          </p:cNvPr>
          <p:cNvPicPr>
            <a:picLocks noGrp="1" noChangeAspect="1"/>
          </p:cNvPicPr>
          <p:nvPr>
            <p:ph sz="half" idx="1"/>
          </p:nvPr>
        </p:nvPicPr>
        <p:blipFill>
          <a:blip r:embed="rId2"/>
          <a:stretch>
            <a:fillRect/>
          </a:stretch>
        </p:blipFill>
        <p:spPr>
          <a:xfrm>
            <a:off x="3714513" y="1320691"/>
            <a:ext cx="4995148" cy="2475653"/>
          </a:xfrm>
          <a:prstGeom prst="rect">
            <a:avLst/>
          </a:prstGeom>
        </p:spPr>
      </p:pic>
      <p:pic>
        <p:nvPicPr>
          <p:cNvPr id="6" name="Imagen 5">
            <a:extLst>
              <a:ext uri="{FF2B5EF4-FFF2-40B4-BE49-F238E27FC236}">
                <a16:creationId xmlns:a16="http://schemas.microsoft.com/office/drawing/2014/main" id="{A400CED4-E2FD-F8AD-E914-0F53F5BD4B82}"/>
              </a:ext>
            </a:extLst>
          </p:cNvPr>
          <p:cNvPicPr>
            <a:picLocks noChangeAspect="1"/>
          </p:cNvPicPr>
          <p:nvPr/>
        </p:nvPicPr>
        <p:blipFill>
          <a:blip r:embed="rId3"/>
          <a:stretch>
            <a:fillRect/>
          </a:stretch>
        </p:blipFill>
        <p:spPr>
          <a:xfrm>
            <a:off x="3714512" y="3947572"/>
            <a:ext cx="1783235" cy="868755"/>
          </a:xfrm>
          <a:prstGeom prst="rect">
            <a:avLst/>
          </a:prstGeom>
        </p:spPr>
      </p:pic>
      <p:pic>
        <p:nvPicPr>
          <p:cNvPr id="8" name="Imagen 7">
            <a:extLst>
              <a:ext uri="{FF2B5EF4-FFF2-40B4-BE49-F238E27FC236}">
                <a16:creationId xmlns:a16="http://schemas.microsoft.com/office/drawing/2014/main" id="{51A0A02E-8E48-8EDA-7F1A-D9662FD86B49}"/>
              </a:ext>
            </a:extLst>
          </p:cNvPr>
          <p:cNvPicPr>
            <a:picLocks noChangeAspect="1"/>
          </p:cNvPicPr>
          <p:nvPr/>
        </p:nvPicPr>
        <p:blipFill>
          <a:blip r:embed="rId4"/>
          <a:srcRect l="2969" t="-1756" r="18170" b="152"/>
          <a:stretch/>
        </p:blipFill>
        <p:spPr>
          <a:xfrm>
            <a:off x="5558398" y="3947572"/>
            <a:ext cx="1558682" cy="868755"/>
          </a:xfrm>
          <a:prstGeom prst="rect">
            <a:avLst/>
          </a:prstGeom>
        </p:spPr>
      </p:pic>
      <p:pic>
        <p:nvPicPr>
          <p:cNvPr id="1026" name="Imagen 3">
            <a:extLst>
              <a:ext uri="{FF2B5EF4-FFF2-40B4-BE49-F238E27FC236}">
                <a16:creationId xmlns:a16="http://schemas.microsoft.com/office/drawing/2014/main" id="{928B079B-C214-077E-020A-AB449FD56D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7732" y="3963886"/>
            <a:ext cx="1782284" cy="82275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6ED6D18D-B4A0-38C9-E70D-2F4A4475F782}"/>
              </a:ext>
            </a:extLst>
          </p:cNvPr>
          <p:cNvPicPr>
            <a:picLocks noChangeAspect="1"/>
          </p:cNvPicPr>
          <p:nvPr/>
        </p:nvPicPr>
        <p:blipFill>
          <a:blip r:embed="rId6"/>
          <a:stretch>
            <a:fillRect/>
          </a:stretch>
        </p:blipFill>
        <p:spPr>
          <a:xfrm>
            <a:off x="3680383" y="4892429"/>
            <a:ext cx="1783235" cy="823031"/>
          </a:xfrm>
          <a:prstGeom prst="rect">
            <a:avLst/>
          </a:prstGeom>
        </p:spPr>
      </p:pic>
      <p:sp>
        <p:nvSpPr>
          <p:cNvPr id="10" name="CuadroTexto 9">
            <a:extLst>
              <a:ext uri="{FF2B5EF4-FFF2-40B4-BE49-F238E27FC236}">
                <a16:creationId xmlns:a16="http://schemas.microsoft.com/office/drawing/2014/main" id="{86EE4947-69DB-0C3D-1B29-1E841D524726}"/>
              </a:ext>
            </a:extLst>
          </p:cNvPr>
          <p:cNvSpPr txBox="1"/>
          <p:nvPr/>
        </p:nvSpPr>
        <p:spPr>
          <a:xfrm>
            <a:off x="467339" y="928276"/>
            <a:ext cx="2916475" cy="784830"/>
          </a:xfrm>
          <a:prstGeom prst="rect">
            <a:avLst/>
          </a:prstGeom>
          <a:noFill/>
        </p:spPr>
        <p:txBody>
          <a:bodyPr wrap="square" rtlCol="0">
            <a:spAutoFit/>
          </a:bodyPr>
          <a:lstStyle/>
          <a:p>
            <a:pPr algn="ctr"/>
            <a:r>
              <a:rPr lang="es-ES" sz="1500" b="1" dirty="0">
                <a:latin typeface="Arial" panose="020B0604020202020204" pitchFamily="34" charset="0"/>
                <a:ea typeface="+mj-ea"/>
                <a:cs typeface="Arial" panose="020B0604020202020204" pitchFamily="34" charset="0"/>
              </a:rPr>
              <a:t>Informe de Resultados Anual 2024</a:t>
            </a:r>
            <a:br>
              <a:rPr lang="es-ES" sz="1500" b="1" dirty="0">
                <a:latin typeface="Arial" panose="020B0604020202020204" pitchFamily="34" charset="0"/>
                <a:ea typeface="+mj-ea"/>
                <a:cs typeface="Arial" panose="020B0604020202020204" pitchFamily="34" charset="0"/>
              </a:rPr>
            </a:br>
            <a:r>
              <a:rPr lang="es-ES" sz="1500" b="1" dirty="0">
                <a:latin typeface="Arial" panose="020B0604020202020204" pitchFamily="34" charset="0"/>
                <a:ea typeface="+mj-ea"/>
                <a:cs typeface="Arial" panose="020B0604020202020204" pitchFamily="34" charset="0"/>
              </a:rPr>
              <a:t>SEVRI - Estratégico- INAMU</a:t>
            </a:r>
            <a:endParaRPr lang="es-ES" sz="1500" dirty="0">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240F6F80-5AFD-71D4-BA05-CE53FEAA3177}"/>
              </a:ext>
            </a:extLst>
          </p:cNvPr>
          <p:cNvSpPr txBox="1"/>
          <p:nvPr/>
        </p:nvSpPr>
        <p:spPr>
          <a:xfrm>
            <a:off x="5797868" y="6127372"/>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X</a:t>
            </a:r>
            <a:r>
              <a:rPr lang="es-CR" sz="1200" dirty="0">
                <a:latin typeface="Arial" panose="020B0604020202020204" pitchFamily="34" charset="0"/>
                <a:cs typeface="Arial" panose="020B0604020202020204" pitchFamily="34" charset="0"/>
              </a:rPr>
              <a:t>HA</a:t>
            </a:r>
            <a:endParaRPr lang="es-CR" sz="1200" dirty="0"/>
          </a:p>
        </p:txBody>
      </p:sp>
    </p:spTree>
    <p:extLst>
      <p:ext uri="{BB962C8B-B14F-4D97-AF65-F5344CB8AC3E}">
        <p14:creationId xmlns:p14="http://schemas.microsoft.com/office/powerpoint/2010/main" val="2702662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008FA-32B2-CE5A-2010-A36DFB3AC071}"/>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EF231C83-EB20-DFEF-9CA2-A54C74FE467C}"/>
              </a:ext>
            </a:extLst>
          </p:cNvPr>
          <p:cNvSpPr>
            <a:spLocks noGrp="1"/>
          </p:cNvSpPr>
          <p:nvPr>
            <p:ph type="title"/>
          </p:nvPr>
        </p:nvSpPr>
        <p:spPr>
          <a:xfrm>
            <a:off x="274321" y="2274570"/>
            <a:ext cx="3187868" cy="2316480"/>
          </a:xfrm>
        </p:spPr>
        <p:txBody>
          <a:bodyPr vert="horz" lIns="68580" tIns="34290" rIns="68580" bIns="34290" rtlCol="0" anchor="ctr">
            <a:normAutofit fontScale="90000"/>
          </a:bodyPr>
          <a:lstStyle/>
          <a:p>
            <a:br>
              <a:rPr lang="en-US" sz="1500" b="1" dirty="0">
                <a:solidFill>
                  <a:schemeClr val="tx1"/>
                </a:solidFill>
              </a:rPr>
            </a:br>
            <a:r>
              <a:rPr lang="es-ES" sz="1600" dirty="0">
                <a:solidFill>
                  <a:schemeClr val="tx1"/>
                </a:solidFill>
                <a:latin typeface="Arial" panose="020B0604020202020204" pitchFamily="34" charset="0"/>
                <a:cs typeface="Arial" panose="020B0604020202020204" pitchFamily="34" charset="0"/>
              </a:rPr>
              <a:t>El SEVRI-Programático corresponde al conjunto de riesgos identificados a un nivel operativo más desagregado y vinculado a la ejecución de los procesos institucionales. </a:t>
            </a:r>
            <a:br>
              <a:rPr lang="en-US" sz="1600" dirty="0">
                <a:solidFill>
                  <a:schemeClr val="tx1"/>
                </a:solidFill>
                <a:latin typeface="Arial" panose="020B0604020202020204" pitchFamily="34" charset="0"/>
                <a:cs typeface="Arial" panose="020B0604020202020204" pitchFamily="34" charset="0"/>
              </a:rPr>
            </a:br>
            <a:br>
              <a:rPr lang="en-US" sz="1600" dirty="0">
                <a:solidFill>
                  <a:schemeClr val="tx1"/>
                </a:solidFill>
                <a:latin typeface="Arial" panose="020B0604020202020204" pitchFamily="34" charset="0"/>
                <a:cs typeface="Arial" panose="020B0604020202020204" pitchFamily="34" charset="0"/>
              </a:rPr>
            </a:br>
            <a:r>
              <a:rPr lang="en-US" sz="1600" dirty="0">
                <a:solidFill>
                  <a:schemeClr val="tx1"/>
                </a:solidFill>
                <a:latin typeface="Arial" panose="020B0604020202020204" pitchFamily="34" charset="0"/>
                <a:cs typeface="Arial" panose="020B0604020202020204" pitchFamily="34" charset="0"/>
              </a:rPr>
              <a:t>El SEVRI Programático cuenta con 91 riesgos identificados. </a:t>
            </a:r>
            <a:br>
              <a:rPr lang="en-US" sz="1600" dirty="0">
                <a:solidFill>
                  <a:schemeClr val="tx1"/>
                </a:solidFill>
                <a:latin typeface="Arial" panose="020B0604020202020204" pitchFamily="34" charset="0"/>
                <a:cs typeface="Arial" panose="020B0604020202020204" pitchFamily="34" charset="0"/>
              </a:rPr>
            </a:br>
            <a:br>
              <a:rPr lang="en-US" sz="1600" dirty="0">
                <a:solidFill>
                  <a:schemeClr val="tx1"/>
                </a:solidFill>
                <a:latin typeface="Arial" panose="020B0604020202020204" pitchFamily="34" charset="0"/>
                <a:cs typeface="Arial" panose="020B0604020202020204" pitchFamily="34" charset="0"/>
              </a:rPr>
            </a:br>
            <a:r>
              <a:rPr lang="en-US" sz="1600" dirty="0">
                <a:solidFill>
                  <a:schemeClr val="tx1"/>
                </a:solidFill>
                <a:latin typeface="Arial" panose="020B0604020202020204" pitchFamily="34" charset="0"/>
                <a:cs typeface="Arial" panose="020B0604020202020204" pitchFamily="34" charset="0"/>
              </a:rPr>
              <a:t>Logra al cierre del año 2024 un incremento en el avance de atención de las acciones de un   </a:t>
            </a:r>
            <a:r>
              <a:rPr lang="en-US" sz="1600" b="1" dirty="0">
                <a:solidFill>
                  <a:schemeClr val="tx1"/>
                </a:solidFill>
                <a:latin typeface="Arial" panose="020B0604020202020204" pitchFamily="34" charset="0"/>
                <a:cs typeface="Arial" panose="020B0604020202020204" pitchFamily="34" charset="0"/>
              </a:rPr>
              <a:t>19.6%,</a:t>
            </a:r>
            <a:r>
              <a:rPr lang="en-US" sz="1600" dirty="0">
                <a:solidFill>
                  <a:schemeClr val="tx1"/>
                </a:solidFill>
                <a:latin typeface="Arial" panose="020B0604020202020204" pitchFamily="34" charset="0"/>
                <a:cs typeface="Arial" panose="020B0604020202020204" pitchFamily="34" charset="0"/>
              </a:rPr>
              <a:t> lo cual es muy positivo para la Institución.</a:t>
            </a:r>
          </a:p>
        </p:txBody>
      </p:sp>
      <p:pic>
        <p:nvPicPr>
          <p:cNvPr id="4" name="Marcador de contenido 3">
            <a:extLst>
              <a:ext uri="{FF2B5EF4-FFF2-40B4-BE49-F238E27FC236}">
                <a16:creationId xmlns:a16="http://schemas.microsoft.com/office/drawing/2014/main" id="{02C43108-7000-4B17-C4C0-14806FBE3A2F}"/>
              </a:ext>
            </a:extLst>
          </p:cNvPr>
          <p:cNvPicPr>
            <a:picLocks noGrp="1" noChangeAspect="1"/>
          </p:cNvPicPr>
          <p:nvPr>
            <p:ph sz="half" idx="1"/>
          </p:nvPr>
        </p:nvPicPr>
        <p:blipFill>
          <a:blip r:embed="rId2"/>
          <a:stretch>
            <a:fillRect/>
          </a:stretch>
        </p:blipFill>
        <p:spPr>
          <a:xfrm>
            <a:off x="3641126" y="1126111"/>
            <a:ext cx="5228554" cy="2400595"/>
          </a:xfrm>
          <a:prstGeom prst="rect">
            <a:avLst/>
          </a:prstGeom>
        </p:spPr>
      </p:pic>
      <p:pic>
        <p:nvPicPr>
          <p:cNvPr id="5" name="Imagen 4">
            <a:extLst>
              <a:ext uri="{FF2B5EF4-FFF2-40B4-BE49-F238E27FC236}">
                <a16:creationId xmlns:a16="http://schemas.microsoft.com/office/drawing/2014/main" id="{4B7B8A35-13E3-5EFF-1AD8-EA0C868AA0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70637" y="3740614"/>
            <a:ext cx="1673348" cy="801215"/>
          </a:xfrm>
          <a:prstGeom prst="rect">
            <a:avLst/>
          </a:prstGeom>
          <a:noFill/>
        </p:spPr>
      </p:pic>
      <p:pic>
        <p:nvPicPr>
          <p:cNvPr id="6" name="Imagen 5">
            <a:extLst>
              <a:ext uri="{FF2B5EF4-FFF2-40B4-BE49-F238E27FC236}">
                <a16:creationId xmlns:a16="http://schemas.microsoft.com/office/drawing/2014/main" id="{CEE97606-3A21-883D-696B-51911BB9FC87}"/>
              </a:ext>
            </a:extLst>
          </p:cNvPr>
          <p:cNvPicPr>
            <a:picLocks noChangeAspect="1"/>
          </p:cNvPicPr>
          <p:nvPr/>
        </p:nvPicPr>
        <p:blipFill>
          <a:blip r:embed="rId4">
            <a:extLst>
              <a:ext uri="{28A0092B-C50C-407E-A947-70E740481C1C}">
                <a14:useLocalDpi xmlns:a14="http://schemas.microsoft.com/office/drawing/2010/main" val="0"/>
              </a:ext>
            </a:extLst>
          </a:blip>
          <a:srcRect r="17164"/>
          <a:stretch/>
        </p:blipFill>
        <p:spPr bwMode="auto">
          <a:xfrm>
            <a:off x="5387421" y="3740614"/>
            <a:ext cx="1602403" cy="801215"/>
          </a:xfrm>
          <a:prstGeom prst="rect">
            <a:avLst/>
          </a:prstGeom>
          <a:noFill/>
        </p:spPr>
      </p:pic>
      <p:pic>
        <p:nvPicPr>
          <p:cNvPr id="10" name="Imagen 9">
            <a:extLst>
              <a:ext uri="{FF2B5EF4-FFF2-40B4-BE49-F238E27FC236}">
                <a16:creationId xmlns:a16="http://schemas.microsoft.com/office/drawing/2014/main" id="{143DADB5-3CC9-1455-2DB8-266B5AB54E9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33261" y="3740614"/>
            <a:ext cx="1602403" cy="850436"/>
          </a:xfrm>
          <a:prstGeom prst="rect">
            <a:avLst/>
          </a:prstGeom>
          <a:noFill/>
        </p:spPr>
      </p:pic>
      <p:pic>
        <p:nvPicPr>
          <p:cNvPr id="12" name="Imagen 11">
            <a:extLst>
              <a:ext uri="{FF2B5EF4-FFF2-40B4-BE49-F238E27FC236}">
                <a16:creationId xmlns:a16="http://schemas.microsoft.com/office/drawing/2014/main" id="{B1652BE5-7A1B-8B6F-DACB-787B91A1E18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351949" y="4591050"/>
            <a:ext cx="1673348" cy="801215"/>
          </a:xfrm>
          <a:prstGeom prst="rect">
            <a:avLst/>
          </a:prstGeom>
          <a:noFill/>
        </p:spPr>
      </p:pic>
      <p:sp>
        <p:nvSpPr>
          <p:cNvPr id="15" name="CuadroTexto 14">
            <a:extLst>
              <a:ext uri="{FF2B5EF4-FFF2-40B4-BE49-F238E27FC236}">
                <a16:creationId xmlns:a16="http://schemas.microsoft.com/office/drawing/2014/main" id="{D42543F8-6C69-5BCB-CA50-D55E18B97175}"/>
              </a:ext>
            </a:extLst>
          </p:cNvPr>
          <p:cNvSpPr txBox="1"/>
          <p:nvPr/>
        </p:nvSpPr>
        <p:spPr>
          <a:xfrm>
            <a:off x="463346" y="715666"/>
            <a:ext cx="2598420" cy="1015663"/>
          </a:xfrm>
          <a:prstGeom prst="rect">
            <a:avLst/>
          </a:prstGeom>
          <a:noFill/>
        </p:spPr>
        <p:txBody>
          <a:bodyPr wrap="square" rtlCol="0">
            <a:spAutoFit/>
          </a:bodyPr>
          <a:lstStyle/>
          <a:p>
            <a:pPr algn="ctr"/>
            <a:r>
              <a:rPr lang="pt-BR" sz="1500" b="1" dirty="0">
                <a:latin typeface="Arial" panose="020B0604020202020204" pitchFamily="34" charset="0"/>
                <a:cs typeface="Arial" panose="020B0604020202020204" pitchFamily="34" charset="0"/>
              </a:rPr>
              <a:t>Informe de Resultados Anual 2024</a:t>
            </a:r>
            <a:br>
              <a:rPr lang="pt-BR" sz="1500" b="1" dirty="0">
                <a:latin typeface="Arial" panose="020B0604020202020204" pitchFamily="34" charset="0"/>
                <a:cs typeface="Arial" panose="020B0604020202020204" pitchFamily="34" charset="0"/>
              </a:rPr>
            </a:br>
            <a:r>
              <a:rPr lang="pt-BR" sz="1500" b="1" dirty="0">
                <a:latin typeface="Arial" panose="020B0604020202020204" pitchFamily="34" charset="0"/>
                <a:cs typeface="Arial" panose="020B0604020202020204" pitchFamily="34" charset="0"/>
              </a:rPr>
              <a:t>SEVRI-Programático-INAMU</a:t>
            </a:r>
            <a:endParaRPr lang="es-ES" sz="1500" b="1" dirty="0">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7C9AF128-321F-F47B-023C-39D62B0B6ED6}"/>
              </a:ext>
            </a:extLst>
          </p:cNvPr>
          <p:cNvSpPr txBox="1"/>
          <p:nvPr/>
        </p:nvSpPr>
        <p:spPr>
          <a:xfrm>
            <a:off x="5797868" y="6240331"/>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X</a:t>
            </a:r>
            <a:r>
              <a:rPr lang="es-CR" sz="1200" dirty="0">
                <a:latin typeface="Arial" panose="020B0604020202020204" pitchFamily="34" charset="0"/>
                <a:cs typeface="Arial" panose="020B0604020202020204" pitchFamily="34" charset="0"/>
              </a:rPr>
              <a:t>HA</a:t>
            </a:r>
            <a:endParaRPr lang="es-CR" sz="1200" dirty="0"/>
          </a:p>
        </p:txBody>
      </p:sp>
    </p:spTree>
    <p:extLst>
      <p:ext uri="{BB962C8B-B14F-4D97-AF65-F5344CB8AC3E}">
        <p14:creationId xmlns:p14="http://schemas.microsoft.com/office/powerpoint/2010/main" val="2518100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F11C2-972B-D9F2-2922-ED36DC70E37B}"/>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0A25D057-3073-F2E4-0336-7AE18EA9F914}"/>
              </a:ext>
            </a:extLst>
          </p:cNvPr>
          <p:cNvSpPr>
            <a:spLocks noGrp="1"/>
          </p:cNvSpPr>
          <p:nvPr>
            <p:ph type="title"/>
          </p:nvPr>
        </p:nvSpPr>
        <p:spPr>
          <a:xfrm>
            <a:off x="352615" y="1883229"/>
            <a:ext cx="3516629" cy="2418261"/>
          </a:xfrm>
        </p:spPr>
        <p:txBody>
          <a:bodyPr vert="horz" lIns="68580" tIns="34290" rIns="68580" bIns="34290" rtlCol="0" anchor="ctr">
            <a:normAutofit/>
          </a:bodyPr>
          <a:lstStyle/>
          <a:p>
            <a:r>
              <a:rPr lang="es-ES" sz="1400" dirty="0">
                <a:latin typeface="Aptos" panose="020B0004020202020204" pitchFamily="34" charset="0"/>
                <a:ea typeface="Times New Roman" panose="02020603050405020304" pitchFamily="18" charset="0"/>
                <a:cs typeface="Arial" panose="020B0604020202020204" pitchFamily="34" charset="0"/>
              </a:rPr>
              <a:t>Producto de la aplicación de la Autoevaluación de Control Interno en el año 2023, conocida como la ACI- 2022-2023, se obtiene como resultado  el Plan de Mejora del SCI  con un total de 765 acciones planteadas para fortalecer el Sistema de Control Interno de la Institución</a:t>
            </a:r>
            <a:r>
              <a:rPr lang="es-ES" sz="1350" dirty="0">
                <a:latin typeface="Aptos" panose="020B0004020202020204" pitchFamily="34" charset="0"/>
                <a:ea typeface="Times New Roman" panose="02020603050405020304" pitchFamily="18" charset="0"/>
                <a:cs typeface="Arial" panose="020B0604020202020204" pitchFamily="34" charset="0"/>
              </a:rPr>
              <a:t>.</a:t>
            </a:r>
            <a:br>
              <a:rPr lang="es-ES" sz="1350" dirty="0">
                <a:latin typeface="Aptos" panose="020B0004020202020204" pitchFamily="34" charset="0"/>
                <a:ea typeface="Times New Roman" panose="02020603050405020304" pitchFamily="18" charset="0"/>
                <a:cs typeface="Arial" panose="020B0604020202020204" pitchFamily="34" charset="0"/>
              </a:rPr>
            </a:br>
            <a:endParaRPr lang="en-US" sz="2175" dirty="0">
              <a:solidFill>
                <a:schemeClr val="tx1"/>
              </a:solidFill>
            </a:endParaRPr>
          </a:p>
        </p:txBody>
      </p:sp>
      <p:sp>
        <p:nvSpPr>
          <p:cNvPr id="5" name="CuadroTexto 4">
            <a:extLst>
              <a:ext uri="{FF2B5EF4-FFF2-40B4-BE49-F238E27FC236}">
                <a16:creationId xmlns:a16="http://schemas.microsoft.com/office/drawing/2014/main" id="{8B6F1E16-F6FB-F522-61C9-CFD090FC4DA0}"/>
              </a:ext>
            </a:extLst>
          </p:cNvPr>
          <p:cNvSpPr txBox="1"/>
          <p:nvPr/>
        </p:nvSpPr>
        <p:spPr>
          <a:xfrm>
            <a:off x="630744" y="716869"/>
            <a:ext cx="2960370" cy="1246495"/>
          </a:xfrm>
          <a:prstGeom prst="rect">
            <a:avLst/>
          </a:prstGeom>
          <a:noFill/>
        </p:spPr>
        <p:txBody>
          <a:bodyPr wrap="square" rtlCol="0">
            <a:spAutoFit/>
          </a:bodyPr>
          <a:lstStyle/>
          <a:p>
            <a:pPr algn="ctr"/>
            <a:r>
              <a:rPr lang="es-ES" sz="1500" b="1" dirty="0">
                <a:latin typeface="Arial" panose="020B0604020202020204" pitchFamily="34" charset="0"/>
                <a:cs typeface="Arial" panose="020B0604020202020204" pitchFamily="34" charset="0"/>
              </a:rPr>
              <a:t>Informe de Resultados Anual 2024</a:t>
            </a:r>
            <a:br>
              <a:rPr lang="es-ES" sz="1500" b="1" dirty="0">
                <a:latin typeface="Arial" panose="020B0604020202020204" pitchFamily="34" charset="0"/>
                <a:cs typeface="Arial" panose="020B0604020202020204" pitchFamily="34" charset="0"/>
              </a:rPr>
            </a:br>
            <a:r>
              <a:rPr lang="es-ES" sz="1500" b="1" dirty="0">
                <a:latin typeface="Arial" panose="020B0604020202020204" pitchFamily="34" charset="0"/>
                <a:cs typeface="Arial" panose="020B0604020202020204" pitchFamily="34" charset="0"/>
              </a:rPr>
              <a:t>Plan de Mejora del Sistema de Control Interno (SCI)-INAMU</a:t>
            </a:r>
            <a:br>
              <a:rPr lang="es-ES" sz="1500" dirty="0">
                <a:latin typeface="Arial" panose="020B0604020202020204" pitchFamily="34" charset="0"/>
                <a:cs typeface="Arial" panose="020B0604020202020204" pitchFamily="34" charset="0"/>
              </a:rPr>
            </a:br>
            <a:endParaRPr lang="es-ES" sz="1500" dirty="0">
              <a:latin typeface="Arial" panose="020B0604020202020204" pitchFamily="34" charset="0"/>
              <a:cs typeface="Arial" panose="020B0604020202020204" pitchFamily="34" charset="0"/>
            </a:endParaRPr>
          </a:p>
        </p:txBody>
      </p:sp>
      <p:pic>
        <p:nvPicPr>
          <p:cNvPr id="15" name="Marcador de contenido 14">
            <a:extLst>
              <a:ext uri="{FF2B5EF4-FFF2-40B4-BE49-F238E27FC236}">
                <a16:creationId xmlns:a16="http://schemas.microsoft.com/office/drawing/2014/main" id="{71559ABD-3123-7C4A-A4D7-193B9932C827}"/>
              </a:ext>
            </a:extLst>
          </p:cNvPr>
          <p:cNvPicPr>
            <a:picLocks noGrp="1" noChangeAspect="1"/>
          </p:cNvPicPr>
          <p:nvPr>
            <p:ph sz="half" idx="1"/>
          </p:nvPr>
        </p:nvPicPr>
        <p:blipFill>
          <a:blip r:embed="rId2"/>
          <a:stretch>
            <a:fillRect/>
          </a:stretch>
        </p:blipFill>
        <p:spPr>
          <a:xfrm>
            <a:off x="4206241" y="1153752"/>
            <a:ext cx="4423409" cy="2137448"/>
          </a:xfrm>
          <a:prstGeom prst="rect">
            <a:avLst/>
          </a:prstGeom>
        </p:spPr>
      </p:pic>
      <p:pic>
        <p:nvPicPr>
          <p:cNvPr id="16" name="Imagen 15">
            <a:extLst>
              <a:ext uri="{FF2B5EF4-FFF2-40B4-BE49-F238E27FC236}">
                <a16:creationId xmlns:a16="http://schemas.microsoft.com/office/drawing/2014/main" id="{0174FAD3-F75F-FE05-9D15-3A1C82B344C1}"/>
              </a:ext>
            </a:extLst>
          </p:cNvPr>
          <p:cNvPicPr>
            <a:picLocks noChangeAspect="1"/>
          </p:cNvPicPr>
          <p:nvPr/>
        </p:nvPicPr>
        <p:blipFill>
          <a:blip r:embed="rId3"/>
          <a:stretch>
            <a:fillRect/>
          </a:stretch>
        </p:blipFill>
        <p:spPr>
          <a:xfrm>
            <a:off x="4221860" y="3429000"/>
            <a:ext cx="4407790" cy="2322777"/>
          </a:xfrm>
          <a:prstGeom prst="rect">
            <a:avLst/>
          </a:prstGeom>
        </p:spPr>
      </p:pic>
      <p:pic>
        <p:nvPicPr>
          <p:cNvPr id="17" name="Imagen 16">
            <a:extLst>
              <a:ext uri="{FF2B5EF4-FFF2-40B4-BE49-F238E27FC236}">
                <a16:creationId xmlns:a16="http://schemas.microsoft.com/office/drawing/2014/main" id="{3DE9606C-98C4-0373-E4D5-8422869F114B}"/>
              </a:ext>
            </a:extLst>
          </p:cNvPr>
          <p:cNvPicPr>
            <a:picLocks noChangeAspect="1"/>
          </p:cNvPicPr>
          <p:nvPr/>
        </p:nvPicPr>
        <p:blipFill>
          <a:blip r:embed="rId4"/>
          <a:stretch>
            <a:fillRect/>
          </a:stretch>
        </p:blipFill>
        <p:spPr>
          <a:xfrm>
            <a:off x="230063" y="3992020"/>
            <a:ext cx="1399154" cy="749873"/>
          </a:xfrm>
          <a:prstGeom prst="rect">
            <a:avLst/>
          </a:prstGeom>
        </p:spPr>
      </p:pic>
      <p:pic>
        <p:nvPicPr>
          <p:cNvPr id="18" name="Imagen 17">
            <a:extLst>
              <a:ext uri="{FF2B5EF4-FFF2-40B4-BE49-F238E27FC236}">
                <a16:creationId xmlns:a16="http://schemas.microsoft.com/office/drawing/2014/main" id="{9B161AA4-D027-6E35-FABA-90C9A16AB6B8}"/>
              </a:ext>
            </a:extLst>
          </p:cNvPr>
          <p:cNvPicPr>
            <a:picLocks noChangeAspect="1"/>
          </p:cNvPicPr>
          <p:nvPr/>
        </p:nvPicPr>
        <p:blipFill>
          <a:blip r:embed="rId5"/>
          <a:stretch>
            <a:fillRect/>
          </a:stretch>
        </p:blipFill>
        <p:spPr>
          <a:xfrm>
            <a:off x="1751768" y="4028599"/>
            <a:ext cx="1399154" cy="713294"/>
          </a:xfrm>
          <a:prstGeom prst="rect">
            <a:avLst/>
          </a:prstGeom>
        </p:spPr>
      </p:pic>
      <p:pic>
        <p:nvPicPr>
          <p:cNvPr id="20" name="Imagen 19">
            <a:extLst>
              <a:ext uri="{FF2B5EF4-FFF2-40B4-BE49-F238E27FC236}">
                <a16:creationId xmlns:a16="http://schemas.microsoft.com/office/drawing/2014/main" id="{CC8E089C-5226-3EA7-AC83-8EF214549353}"/>
              </a:ext>
            </a:extLst>
          </p:cNvPr>
          <p:cNvPicPr>
            <a:picLocks noChangeAspect="1"/>
          </p:cNvPicPr>
          <p:nvPr/>
        </p:nvPicPr>
        <p:blipFill>
          <a:blip r:embed="rId6"/>
          <a:stretch>
            <a:fillRect/>
          </a:stretch>
        </p:blipFill>
        <p:spPr>
          <a:xfrm>
            <a:off x="176723" y="4796759"/>
            <a:ext cx="1399154" cy="708722"/>
          </a:xfrm>
          <a:prstGeom prst="rect">
            <a:avLst/>
          </a:prstGeom>
        </p:spPr>
      </p:pic>
      <p:pic>
        <p:nvPicPr>
          <p:cNvPr id="21" name="Imagen 20">
            <a:extLst>
              <a:ext uri="{FF2B5EF4-FFF2-40B4-BE49-F238E27FC236}">
                <a16:creationId xmlns:a16="http://schemas.microsoft.com/office/drawing/2014/main" id="{1A29F103-FE96-8F8C-BA95-B68C57BBD58C}"/>
              </a:ext>
            </a:extLst>
          </p:cNvPr>
          <p:cNvPicPr>
            <a:picLocks noChangeAspect="1"/>
          </p:cNvPicPr>
          <p:nvPr/>
        </p:nvPicPr>
        <p:blipFill>
          <a:blip r:embed="rId7"/>
          <a:stretch>
            <a:fillRect/>
          </a:stretch>
        </p:blipFill>
        <p:spPr>
          <a:xfrm>
            <a:off x="1751768" y="4794473"/>
            <a:ext cx="1399154" cy="713294"/>
          </a:xfrm>
          <a:prstGeom prst="rect">
            <a:avLst/>
          </a:prstGeom>
        </p:spPr>
      </p:pic>
      <p:sp>
        <p:nvSpPr>
          <p:cNvPr id="2" name="CuadroTexto 1">
            <a:extLst>
              <a:ext uri="{FF2B5EF4-FFF2-40B4-BE49-F238E27FC236}">
                <a16:creationId xmlns:a16="http://schemas.microsoft.com/office/drawing/2014/main" id="{225CA576-8BF8-4748-7A35-4302E6EB2157}"/>
              </a:ext>
            </a:extLst>
          </p:cNvPr>
          <p:cNvSpPr txBox="1"/>
          <p:nvPr/>
        </p:nvSpPr>
        <p:spPr>
          <a:xfrm>
            <a:off x="5797868" y="6253102"/>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X</a:t>
            </a:r>
            <a:r>
              <a:rPr lang="es-CR" sz="1200" dirty="0">
                <a:latin typeface="Arial" panose="020B0604020202020204" pitchFamily="34" charset="0"/>
                <a:cs typeface="Arial" panose="020B0604020202020204" pitchFamily="34" charset="0"/>
              </a:rPr>
              <a:t>HA</a:t>
            </a:r>
            <a:endParaRPr lang="es-CR" sz="1200" dirty="0"/>
          </a:p>
        </p:txBody>
      </p:sp>
    </p:spTree>
    <p:extLst>
      <p:ext uri="{BB962C8B-B14F-4D97-AF65-F5344CB8AC3E}">
        <p14:creationId xmlns:p14="http://schemas.microsoft.com/office/powerpoint/2010/main" val="1123061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0D3E6-6371-37DA-700C-772073AE2F64}"/>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B33AFC7A-0ED3-22CC-960F-68AFA4D02BF2}"/>
              </a:ext>
            </a:extLst>
          </p:cNvPr>
          <p:cNvSpPr>
            <a:spLocks noGrp="1"/>
          </p:cNvSpPr>
          <p:nvPr>
            <p:ph type="title"/>
          </p:nvPr>
        </p:nvSpPr>
        <p:spPr>
          <a:xfrm>
            <a:off x="514350" y="3082290"/>
            <a:ext cx="2960370" cy="2324100"/>
          </a:xfrm>
        </p:spPr>
        <p:txBody>
          <a:bodyPr vert="horz" lIns="68580" tIns="34290" rIns="68580" bIns="34290" rtlCol="0" anchor="ctr">
            <a:normAutofit/>
          </a:bodyPr>
          <a:lstStyle/>
          <a:p>
            <a:pPr algn="just"/>
            <a:br>
              <a:rPr lang="es-ES" sz="1350" dirty="0">
                <a:latin typeface="Aptos" panose="020B0004020202020204" pitchFamily="34" charset="0"/>
                <a:ea typeface="Times New Roman" panose="02020603050405020304" pitchFamily="18" charset="0"/>
                <a:cs typeface="Arial" panose="020B0604020202020204" pitchFamily="34" charset="0"/>
              </a:rPr>
            </a:br>
            <a:endParaRPr lang="en-US" sz="2175" dirty="0">
              <a:solidFill>
                <a:schemeClr val="tx1"/>
              </a:solidFill>
            </a:endParaRPr>
          </a:p>
        </p:txBody>
      </p:sp>
      <p:sp>
        <p:nvSpPr>
          <p:cNvPr id="5" name="CuadroTexto 4">
            <a:extLst>
              <a:ext uri="{FF2B5EF4-FFF2-40B4-BE49-F238E27FC236}">
                <a16:creationId xmlns:a16="http://schemas.microsoft.com/office/drawing/2014/main" id="{7304879F-EEA4-4B7E-F8E5-29FA7EB24D3E}"/>
              </a:ext>
            </a:extLst>
          </p:cNvPr>
          <p:cNvSpPr txBox="1"/>
          <p:nvPr/>
        </p:nvSpPr>
        <p:spPr>
          <a:xfrm>
            <a:off x="312420" y="985763"/>
            <a:ext cx="8447858" cy="523220"/>
          </a:xfrm>
          <a:prstGeom prst="rect">
            <a:avLst/>
          </a:prstGeom>
          <a:noFill/>
        </p:spPr>
        <p:txBody>
          <a:bodyPr wrap="square" rtlCol="0">
            <a:spAutoFit/>
          </a:bodyPr>
          <a:lstStyle/>
          <a:p>
            <a:pPr algn="ctr"/>
            <a:r>
              <a:rPr lang="es-ES" sz="1400" b="1" dirty="0">
                <a:latin typeface="Arial" panose="020B0604020202020204" pitchFamily="34" charset="0"/>
                <a:cs typeface="Arial" panose="020B0604020202020204" pitchFamily="34" charset="0"/>
              </a:rPr>
              <a:t>Plan de Mejora del Sistema de Control Interno-INAMU </a:t>
            </a:r>
          </a:p>
          <a:p>
            <a:pPr algn="ctr"/>
            <a:r>
              <a:rPr lang="es-ES" sz="1400" b="1" dirty="0">
                <a:latin typeface="Arial" panose="020B0604020202020204" pitchFamily="34" charset="0"/>
                <a:cs typeface="Arial" panose="020B0604020202020204" pitchFamily="34" charset="0"/>
              </a:rPr>
              <a:t>Cumplimiento por cada dependencia</a:t>
            </a:r>
            <a:endParaRPr lang="es-ES" sz="14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1E4347E6-B04B-6EC6-EEDA-11E274386BB5}"/>
              </a:ext>
            </a:extLst>
          </p:cNvPr>
          <p:cNvPicPr>
            <a:picLocks noChangeAspect="1"/>
          </p:cNvPicPr>
          <p:nvPr/>
        </p:nvPicPr>
        <p:blipFill>
          <a:blip r:embed="rId2"/>
          <a:stretch>
            <a:fillRect/>
          </a:stretch>
        </p:blipFill>
        <p:spPr>
          <a:xfrm>
            <a:off x="0" y="1424343"/>
            <a:ext cx="9144000" cy="4616905"/>
          </a:xfrm>
          <a:prstGeom prst="rect">
            <a:avLst/>
          </a:prstGeom>
        </p:spPr>
      </p:pic>
      <p:sp>
        <p:nvSpPr>
          <p:cNvPr id="2" name="CuadroTexto 1">
            <a:extLst>
              <a:ext uri="{FF2B5EF4-FFF2-40B4-BE49-F238E27FC236}">
                <a16:creationId xmlns:a16="http://schemas.microsoft.com/office/drawing/2014/main" id="{BC36BA3B-ACE0-76EB-C560-C35B149E8063}"/>
              </a:ext>
            </a:extLst>
          </p:cNvPr>
          <p:cNvSpPr txBox="1"/>
          <p:nvPr/>
        </p:nvSpPr>
        <p:spPr>
          <a:xfrm>
            <a:off x="5797868" y="6341328"/>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X</a:t>
            </a:r>
            <a:r>
              <a:rPr lang="es-CR" sz="1200" dirty="0">
                <a:latin typeface="Arial" panose="020B0604020202020204" pitchFamily="34" charset="0"/>
                <a:cs typeface="Arial" panose="020B0604020202020204" pitchFamily="34" charset="0"/>
              </a:rPr>
              <a:t>HA</a:t>
            </a:r>
            <a:endParaRPr lang="es-CR" sz="1200" dirty="0"/>
          </a:p>
        </p:txBody>
      </p:sp>
    </p:spTree>
    <p:extLst>
      <p:ext uri="{BB962C8B-B14F-4D97-AF65-F5344CB8AC3E}">
        <p14:creationId xmlns:p14="http://schemas.microsoft.com/office/powerpoint/2010/main" val="10255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4128" y="1193369"/>
            <a:ext cx="7695743" cy="1436815"/>
          </a:xfrm>
        </p:spPr>
        <p:txBody>
          <a:bodyPr>
            <a:normAutofit/>
          </a:bodyPr>
          <a:lstStyle/>
          <a:p>
            <a:pPr algn="ctr">
              <a:lnSpc>
                <a:spcPct val="90000"/>
              </a:lnSpc>
            </a:pPr>
            <a:r>
              <a:rPr lang="es-ES" sz="3600" b="1" dirty="0">
                <a:latin typeface="Arial" panose="020B0604020202020204" pitchFamily="34" charset="0"/>
                <a:cs typeface="Arial" panose="020B0604020202020204" pitchFamily="34" charset="0"/>
              </a:rPr>
              <a:t>Portafolio de Proyectos de Inversión Pública </a:t>
            </a:r>
          </a:p>
        </p:txBody>
      </p:sp>
      <p:grpSp>
        <p:nvGrpSpPr>
          <p:cNvPr id="4" name="Group 9590">
            <a:extLst>
              <a:ext uri="{FF2B5EF4-FFF2-40B4-BE49-F238E27FC236}">
                <a16:creationId xmlns:a16="http://schemas.microsoft.com/office/drawing/2014/main" id="{3C403CB9-F9F5-DF7C-7726-ACF6CAB2485D}"/>
              </a:ext>
            </a:extLst>
          </p:cNvPr>
          <p:cNvGrpSpPr/>
          <p:nvPr/>
        </p:nvGrpSpPr>
        <p:grpSpPr>
          <a:xfrm>
            <a:off x="2298585" y="383250"/>
            <a:ext cx="4546600" cy="578484"/>
            <a:chOff x="0" y="0"/>
            <a:chExt cx="4972050" cy="857885"/>
          </a:xfrm>
        </p:grpSpPr>
        <p:sp>
          <p:nvSpPr>
            <p:cNvPr id="5" name="Rectangle 9592">
              <a:extLst>
                <a:ext uri="{FF2B5EF4-FFF2-40B4-BE49-F238E27FC236}">
                  <a16:creationId xmlns:a16="http://schemas.microsoft.com/office/drawing/2014/main" id="{03BBB3AB-270A-B64C-C490-015E7C08CE0A}"/>
                </a:ext>
              </a:extLst>
            </p:cNvPr>
            <p:cNvSpPr/>
            <p:nvPr/>
          </p:nvSpPr>
          <p:spPr>
            <a:xfrm>
              <a:off x="2740914" y="86106"/>
              <a:ext cx="170261" cy="147491"/>
            </a:xfrm>
            <a:prstGeom prst="rect">
              <a:avLst/>
            </a:prstGeom>
            <a:ln>
              <a:noFill/>
            </a:ln>
          </p:spPr>
          <p:txBody>
            <a:bodyPr vert="horz" lIns="0" tIns="0" rIns="0" bIns="0" rtlCol="0">
              <a:noAutofit/>
            </a:bodyPr>
            <a:lstStyle/>
            <a:p>
              <a:r>
                <a:rPr lang="es-ES" sz="9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6" name="Rectangle 9593">
              <a:extLst>
                <a:ext uri="{FF2B5EF4-FFF2-40B4-BE49-F238E27FC236}">
                  <a16:creationId xmlns:a16="http://schemas.microsoft.com/office/drawing/2014/main" id="{A79AA24D-AFA3-11B2-6166-424064508C37}"/>
                </a:ext>
              </a:extLst>
            </p:cNvPr>
            <p:cNvSpPr/>
            <p:nvPr/>
          </p:nvSpPr>
          <p:spPr>
            <a:xfrm>
              <a:off x="2868930" y="86106"/>
              <a:ext cx="170261" cy="147491"/>
            </a:xfrm>
            <a:prstGeom prst="rect">
              <a:avLst/>
            </a:prstGeom>
            <a:ln>
              <a:noFill/>
            </a:ln>
          </p:spPr>
          <p:txBody>
            <a:bodyPr vert="horz" lIns="0" tIns="0" rIns="0" bIns="0" rtlCol="0">
              <a:noAutofit/>
            </a:bodyPr>
            <a:lstStyle/>
            <a:p>
              <a:r>
                <a:rPr lang="es-ES" sz="9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7" name="Rectangle 9594">
              <a:extLst>
                <a:ext uri="{FF2B5EF4-FFF2-40B4-BE49-F238E27FC236}">
                  <a16:creationId xmlns:a16="http://schemas.microsoft.com/office/drawing/2014/main" id="{49A3D5AE-394C-BD50-3059-E7B1C765A6B9}"/>
                </a:ext>
              </a:extLst>
            </p:cNvPr>
            <p:cNvSpPr/>
            <p:nvPr/>
          </p:nvSpPr>
          <p:spPr>
            <a:xfrm>
              <a:off x="2996946" y="66674"/>
              <a:ext cx="52213" cy="180923"/>
            </a:xfrm>
            <a:prstGeom prst="rect">
              <a:avLst/>
            </a:prstGeom>
            <a:ln>
              <a:noFill/>
            </a:ln>
          </p:spPr>
          <p:txBody>
            <a:bodyPr vert="horz" lIns="0" tIns="0" rIns="0" bIns="0" rtlCol="0">
              <a:noAutofit/>
            </a:bodyPr>
            <a:lstStyle/>
            <a:p>
              <a:r>
                <a:rPr lang="es-CR" sz="11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9" name="Rectangle 9595">
              <a:extLst>
                <a:ext uri="{FF2B5EF4-FFF2-40B4-BE49-F238E27FC236}">
                  <a16:creationId xmlns:a16="http://schemas.microsoft.com/office/drawing/2014/main" id="{B99A78FD-E432-E1A5-DE6A-DAD78A79E6E5}"/>
                </a:ext>
              </a:extLst>
            </p:cNvPr>
            <p:cNvSpPr/>
            <p:nvPr/>
          </p:nvSpPr>
          <p:spPr>
            <a:xfrm>
              <a:off x="2740914" y="238886"/>
              <a:ext cx="52213" cy="180923"/>
            </a:xfrm>
            <a:prstGeom prst="rect">
              <a:avLst/>
            </a:prstGeom>
            <a:ln>
              <a:noFill/>
            </a:ln>
          </p:spPr>
          <p:txBody>
            <a:bodyPr vert="horz" lIns="0" tIns="0" rIns="0" bIns="0" rtlCol="0">
              <a:noAutofit/>
            </a:bodyPr>
            <a:lstStyle/>
            <a:p>
              <a:r>
                <a:rPr lang="es-CR" sz="11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1" name="Rectangle 9596">
              <a:extLst>
                <a:ext uri="{FF2B5EF4-FFF2-40B4-BE49-F238E27FC236}">
                  <a16:creationId xmlns:a16="http://schemas.microsoft.com/office/drawing/2014/main" id="{1DAA9737-EE72-ADDA-DA51-A15561F86B9A}"/>
                </a:ext>
              </a:extLst>
            </p:cNvPr>
            <p:cNvSpPr/>
            <p:nvPr/>
          </p:nvSpPr>
          <p:spPr>
            <a:xfrm>
              <a:off x="2830830" y="429006"/>
              <a:ext cx="42565" cy="147491"/>
            </a:xfrm>
            <a:prstGeom prst="rect">
              <a:avLst/>
            </a:prstGeom>
            <a:ln>
              <a:noFill/>
            </a:ln>
          </p:spPr>
          <p:txBody>
            <a:bodyPr vert="horz" lIns="0" tIns="0" rIns="0" bIns="0" rtlCol="0">
              <a:noAutofit/>
            </a:bodyPr>
            <a:lstStyle/>
            <a:p>
              <a:r>
                <a:rPr lang="es-CR" sz="9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3" name="Rectangle 9597">
              <a:extLst>
                <a:ext uri="{FF2B5EF4-FFF2-40B4-BE49-F238E27FC236}">
                  <a16:creationId xmlns:a16="http://schemas.microsoft.com/office/drawing/2014/main" id="{D1AC9E96-49F1-75F9-041B-77EE04475816}"/>
                </a:ext>
              </a:extLst>
            </p:cNvPr>
            <p:cNvSpPr/>
            <p:nvPr/>
          </p:nvSpPr>
          <p:spPr>
            <a:xfrm>
              <a:off x="2862834" y="409574"/>
              <a:ext cx="52213" cy="180923"/>
            </a:xfrm>
            <a:prstGeom prst="rect">
              <a:avLst/>
            </a:prstGeom>
            <a:ln>
              <a:noFill/>
            </a:ln>
          </p:spPr>
          <p:txBody>
            <a:bodyPr vert="horz" lIns="0" tIns="0" rIns="0" bIns="0" rtlCol="0">
              <a:noAutofit/>
            </a:bodyPr>
            <a:lstStyle/>
            <a:p>
              <a:r>
                <a:rPr lang="es-CR" sz="11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4" name="Rectangle 9598">
              <a:extLst>
                <a:ext uri="{FF2B5EF4-FFF2-40B4-BE49-F238E27FC236}">
                  <a16:creationId xmlns:a16="http://schemas.microsoft.com/office/drawing/2014/main" id="{936C6DA8-6BAB-6FC7-0AF5-ED298B089FC0}"/>
                </a:ext>
              </a:extLst>
            </p:cNvPr>
            <p:cNvSpPr/>
            <p:nvPr/>
          </p:nvSpPr>
          <p:spPr>
            <a:xfrm>
              <a:off x="2830830" y="561212"/>
              <a:ext cx="23836" cy="82595"/>
            </a:xfrm>
            <a:prstGeom prst="rect">
              <a:avLst/>
            </a:prstGeom>
            <a:ln>
              <a:noFill/>
            </a:ln>
          </p:spPr>
          <p:txBody>
            <a:bodyPr vert="horz" lIns="0" tIns="0" rIns="0" bIns="0" rtlCol="0">
              <a:noAutofit/>
            </a:bodyPr>
            <a:lstStyle/>
            <a:p>
              <a:r>
                <a:rPr lang="es-CR" sz="500" b="1" dirty="0">
                  <a:solidFill>
                    <a:srgbClr val="00206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s-CR" sz="1100" dirty="0">
                <a:effectLst/>
                <a:latin typeface="Verdana" panose="020B0604030504040204" pitchFamily="34" charset="0"/>
                <a:ea typeface="Verdana" panose="020B0604030504040204" pitchFamily="34" charset="0"/>
                <a:cs typeface="Verdana" panose="020B0604030504040204" pitchFamily="34" charset="0"/>
              </a:endParaRPr>
            </a:p>
          </p:txBody>
        </p:sp>
        <p:pic>
          <p:nvPicPr>
            <p:cNvPr id="15" name="Picture 9591">
              <a:extLst>
                <a:ext uri="{FF2B5EF4-FFF2-40B4-BE49-F238E27FC236}">
                  <a16:creationId xmlns:a16="http://schemas.microsoft.com/office/drawing/2014/main" id="{E39E7F83-4F08-9EE6-3BF1-B7FEE8BEED68}"/>
                </a:ext>
              </a:extLst>
            </p:cNvPr>
            <p:cNvPicPr/>
            <p:nvPr/>
          </p:nvPicPr>
          <p:blipFill>
            <a:blip r:embed="rId2"/>
            <a:stretch>
              <a:fillRect/>
            </a:stretch>
          </p:blipFill>
          <p:spPr>
            <a:xfrm>
              <a:off x="0" y="0"/>
              <a:ext cx="4972050" cy="857885"/>
            </a:xfrm>
            <a:prstGeom prst="rect">
              <a:avLst/>
            </a:prstGeom>
          </p:spPr>
        </p:pic>
      </p:grpSp>
      <p:sp>
        <p:nvSpPr>
          <p:cNvPr id="3" name="CuadroTexto 2">
            <a:extLst>
              <a:ext uri="{FF2B5EF4-FFF2-40B4-BE49-F238E27FC236}">
                <a16:creationId xmlns:a16="http://schemas.microsoft.com/office/drawing/2014/main" id="{83F67A4D-FC47-62E8-EA4A-95AEDF1F3558}"/>
              </a:ext>
            </a:extLst>
          </p:cNvPr>
          <p:cNvSpPr txBox="1"/>
          <p:nvPr/>
        </p:nvSpPr>
        <p:spPr>
          <a:xfrm>
            <a:off x="5797868" y="5761612"/>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ANA-MCHJ</a:t>
            </a:r>
            <a:endParaRPr lang="es-CR"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775AF0-E2DF-130C-7600-17592198349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5A2E4ABC-982B-ADB0-B072-764572C0A765}"/>
              </a:ext>
            </a:extLst>
          </p:cNvPr>
          <p:cNvSpPr>
            <a:spLocks noGrp="1"/>
          </p:cNvSpPr>
          <p:nvPr>
            <p:ph type="title"/>
          </p:nvPr>
        </p:nvSpPr>
        <p:spPr>
          <a:xfrm>
            <a:off x="486698" y="629265"/>
            <a:ext cx="3124882" cy="1856725"/>
          </a:xfrm>
        </p:spPr>
        <p:txBody>
          <a:bodyPr>
            <a:normAutofit fontScale="90000"/>
          </a:bodyPr>
          <a:lstStyle/>
          <a:p>
            <a:pPr>
              <a:lnSpc>
                <a:spcPct val="90000"/>
              </a:lnSpc>
            </a:pPr>
            <a:r>
              <a:rPr lang="es-ES" sz="3300" b="1" dirty="0">
                <a:solidFill>
                  <a:srgbClr val="EBEBEB"/>
                </a:solidFill>
                <a:latin typeface="Arial" panose="020B0604020202020204" pitchFamily="34" charset="0"/>
                <a:cs typeface="Arial" panose="020B0604020202020204" pitchFamily="34" charset="0"/>
              </a:rPr>
              <a:t>Proyectos en etapa de cierre </a:t>
            </a:r>
            <a:br>
              <a:rPr lang="es-ES" sz="1100" dirty="0">
                <a:solidFill>
                  <a:srgbClr val="EBEBEB"/>
                </a:solidFill>
              </a:rPr>
            </a:br>
            <a:br>
              <a:rPr lang="es-ES" sz="1600" dirty="0">
                <a:solidFill>
                  <a:srgbClr val="EBEBEB"/>
                </a:solidFill>
                <a:latin typeface="Arial" panose="020B0604020202020204" pitchFamily="34" charset="0"/>
                <a:cs typeface="Arial" panose="020B0604020202020204" pitchFamily="34" charset="0"/>
              </a:rPr>
            </a:br>
            <a:r>
              <a:rPr lang="es-ES" sz="1600" dirty="0">
                <a:solidFill>
                  <a:srgbClr val="EBEBEB"/>
                </a:solidFill>
                <a:latin typeface="Arial" panose="020B0604020202020204" pitchFamily="34" charset="0"/>
                <a:cs typeface="Arial" panose="020B0604020202020204" pitchFamily="34" charset="0"/>
              </a:rPr>
              <a:t>1. Estudio, Diseño y Construcción de la Sede Regional Huetar Caribe del Instituto Nacional de las Mujeres (INAMU), en el distrito primero, cantón central, Provincia de Limón.</a:t>
            </a:r>
            <a:br>
              <a:rPr lang="es-ES" sz="1600" dirty="0">
                <a:solidFill>
                  <a:srgbClr val="EBEBEB"/>
                </a:solidFill>
                <a:latin typeface="Arial" panose="020B0604020202020204" pitchFamily="34" charset="0"/>
                <a:cs typeface="Arial" panose="020B0604020202020204" pitchFamily="34" charset="0"/>
              </a:rPr>
            </a:br>
            <a:r>
              <a:rPr lang="es-ES" sz="1100" dirty="0">
                <a:solidFill>
                  <a:srgbClr val="EBEBEB"/>
                </a:solidFill>
              </a:rPr>
              <a:t> </a:t>
            </a:r>
            <a:br>
              <a:rPr lang="es-ES" sz="1100" dirty="0">
                <a:solidFill>
                  <a:srgbClr val="EBEBEB"/>
                </a:solidFill>
              </a:rPr>
            </a:br>
            <a:br>
              <a:rPr lang="es-ES" sz="1100" dirty="0">
                <a:solidFill>
                  <a:srgbClr val="EBEBEB"/>
                </a:solidFill>
              </a:rPr>
            </a:br>
            <a:endParaRPr lang="es-CR" sz="1100" dirty="0">
              <a:solidFill>
                <a:srgbClr val="EBEBEB"/>
              </a:solidFill>
            </a:endParaRPr>
          </a:p>
        </p:txBody>
      </p:sp>
      <p:sp>
        <p:nvSpPr>
          <p:cNvPr id="11"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5515"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dirty="0"/>
          </a:p>
        </p:txBody>
      </p:sp>
      <p:sp useBgFill="1">
        <p:nvSpPr>
          <p:cNvPr id="13" name="Freeform: Shape 12">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095864" y="809550"/>
            <a:ext cx="6858001" cy="52389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txBody>
          <a:bodyPr/>
          <a:lstStyle/>
          <a:p>
            <a:endParaRPr lang="es-CR" dirty="0"/>
          </a:p>
        </p:txBody>
      </p:sp>
      <p:pic>
        <p:nvPicPr>
          <p:cNvPr id="4" name="Imagen 3">
            <a:extLst>
              <a:ext uri="{FF2B5EF4-FFF2-40B4-BE49-F238E27FC236}">
                <a16:creationId xmlns:a16="http://schemas.microsoft.com/office/drawing/2014/main" id="{DF4E9052-3879-352B-1ECD-AA19A3A07E38}"/>
              </a:ext>
            </a:extLst>
          </p:cNvPr>
          <p:cNvPicPr>
            <a:picLocks noChangeAspect="1"/>
          </p:cNvPicPr>
          <p:nvPr/>
        </p:nvPicPr>
        <p:blipFill>
          <a:blip r:embed="rId2"/>
          <a:stretch>
            <a:fillRect/>
          </a:stretch>
        </p:blipFill>
        <p:spPr>
          <a:xfrm>
            <a:off x="4570494" y="2485991"/>
            <a:ext cx="4087416" cy="1886014"/>
          </a:xfrm>
          <a:prstGeom prst="rect">
            <a:avLst/>
          </a:prstGeom>
          <a:effectLst/>
        </p:spPr>
      </p:pic>
      <p:sp>
        <p:nvSpPr>
          <p:cNvPr id="15" name="Rectangle 14">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CR" dirty="0"/>
          </a:p>
        </p:txBody>
      </p:sp>
      <p:sp>
        <p:nvSpPr>
          <p:cNvPr id="3" name="Marcador de contenido 2">
            <a:extLst>
              <a:ext uri="{FF2B5EF4-FFF2-40B4-BE49-F238E27FC236}">
                <a16:creationId xmlns:a16="http://schemas.microsoft.com/office/drawing/2014/main" id="{23D70495-14AE-CB07-8E38-121C345538C9}"/>
              </a:ext>
            </a:extLst>
          </p:cNvPr>
          <p:cNvSpPr>
            <a:spLocks noGrp="1"/>
          </p:cNvSpPr>
          <p:nvPr>
            <p:ph idx="1"/>
          </p:nvPr>
        </p:nvSpPr>
        <p:spPr>
          <a:xfrm>
            <a:off x="486698" y="2642461"/>
            <a:ext cx="3124882" cy="2998922"/>
          </a:xfrm>
        </p:spPr>
        <p:txBody>
          <a:bodyPr>
            <a:normAutofit/>
          </a:bodyPr>
          <a:lstStyle/>
          <a:p>
            <a:pPr>
              <a:lnSpc>
                <a:spcPct val="90000"/>
              </a:lnSpc>
            </a:pPr>
            <a:endParaRPr lang="es-CR" sz="1400" b="0" i="0" u="none" strike="noStrike" baseline="0" dirty="0">
              <a:solidFill>
                <a:srgbClr val="EBEBEB"/>
              </a:solidFill>
              <a:latin typeface="Arial" panose="020B0604020202020204" pitchFamily="34" charset="0"/>
            </a:endParaRPr>
          </a:p>
          <a:p>
            <a:pPr>
              <a:lnSpc>
                <a:spcPct val="90000"/>
              </a:lnSpc>
            </a:pPr>
            <a:r>
              <a:rPr lang="es-CR" sz="1400" i="0" u="none" strike="noStrike" baseline="0" dirty="0">
                <a:solidFill>
                  <a:srgbClr val="EBEBEB"/>
                </a:solidFill>
                <a:latin typeface="Arial" panose="020B0604020202020204" pitchFamily="34" charset="0"/>
                <a:cs typeface="Arial" panose="020B0604020202020204" pitchFamily="34" charset="0"/>
              </a:rPr>
              <a:t>Código MIDEPLAN: 002694 BPIP. </a:t>
            </a:r>
          </a:p>
          <a:p>
            <a:pPr>
              <a:lnSpc>
                <a:spcPct val="90000"/>
              </a:lnSpc>
            </a:pPr>
            <a:r>
              <a:rPr lang="es-CR" sz="1400" i="0" u="none" strike="noStrike" baseline="0" dirty="0">
                <a:solidFill>
                  <a:srgbClr val="EBEBEB"/>
                </a:solidFill>
                <a:latin typeface="Arial" panose="020B0604020202020204" pitchFamily="34" charset="0"/>
                <a:cs typeface="Arial" panose="020B0604020202020204" pitchFamily="34" charset="0"/>
              </a:rPr>
              <a:t>Etapa Actual: Operación. </a:t>
            </a:r>
          </a:p>
          <a:p>
            <a:pPr>
              <a:lnSpc>
                <a:spcPct val="90000"/>
              </a:lnSpc>
            </a:pPr>
            <a:r>
              <a:rPr lang="es-ES" sz="1400" i="0" u="none" strike="noStrike" baseline="0" dirty="0">
                <a:solidFill>
                  <a:srgbClr val="EBEBEB"/>
                </a:solidFill>
                <a:latin typeface="Arial" panose="020B0604020202020204" pitchFamily="34" charset="0"/>
                <a:cs typeface="Arial" panose="020B0604020202020204" pitchFamily="34" charset="0"/>
              </a:rPr>
              <a:t>Inversión total: 2 820 958 565,18 </a:t>
            </a:r>
          </a:p>
          <a:p>
            <a:pPr>
              <a:lnSpc>
                <a:spcPct val="90000"/>
              </a:lnSpc>
            </a:pPr>
            <a:r>
              <a:rPr lang="es-ES" sz="1400" dirty="0">
                <a:solidFill>
                  <a:srgbClr val="EBEBEB"/>
                </a:solidFill>
                <a:latin typeface="Arial" panose="020B0604020202020204" pitchFamily="34" charset="0"/>
                <a:cs typeface="Arial" panose="020B0604020202020204" pitchFamily="34" charset="0"/>
              </a:rPr>
              <a:t>Se cuenta con el Acta de recepción definitiva </a:t>
            </a:r>
            <a:endParaRPr lang="es-ES" sz="1400" i="0" u="none" strike="noStrike" baseline="0" dirty="0">
              <a:solidFill>
                <a:srgbClr val="EBEBEB"/>
              </a:solidFill>
              <a:latin typeface="Arial" panose="020B0604020202020204" pitchFamily="34" charset="0"/>
              <a:cs typeface="Arial" panose="020B0604020202020204" pitchFamily="34" charset="0"/>
            </a:endParaRPr>
          </a:p>
          <a:p>
            <a:pPr>
              <a:lnSpc>
                <a:spcPct val="90000"/>
              </a:lnSpc>
            </a:pPr>
            <a:r>
              <a:rPr lang="es-ES" sz="1400" i="0" u="none" strike="noStrike" baseline="0" dirty="0">
                <a:solidFill>
                  <a:srgbClr val="EBEBEB"/>
                </a:solidFill>
                <a:latin typeface="Arial" panose="020B0604020202020204" pitchFamily="34" charset="0"/>
                <a:cs typeface="Arial" panose="020B0604020202020204" pitchFamily="34" charset="0"/>
              </a:rPr>
              <a:t>Pendiente:</a:t>
            </a:r>
            <a:r>
              <a:rPr lang="es-ES" sz="1400" dirty="0">
                <a:solidFill>
                  <a:srgbClr val="EBEBEB"/>
                </a:solidFill>
                <a:latin typeface="Arial" panose="020B0604020202020204" pitchFamily="34" charset="0"/>
                <a:cs typeface="Arial" panose="020B0604020202020204" pitchFamily="34" charset="0"/>
              </a:rPr>
              <a:t> Anexar documentos pendientes al BPIP para el cierre (Facturas)</a:t>
            </a:r>
          </a:p>
          <a:p>
            <a:pPr>
              <a:lnSpc>
                <a:spcPct val="90000"/>
              </a:lnSpc>
            </a:pPr>
            <a:endParaRPr lang="es-ES" sz="1700" b="1" dirty="0">
              <a:solidFill>
                <a:srgbClr val="EBEBEB"/>
              </a:solidFill>
              <a:latin typeface="Arial" panose="020B0604020202020204" pitchFamily="34" charset="0"/>
            </a:endParaRPr>
          </a:p>
          <a:p>
            <a:pPr>
              <a:lnSpc>
                <a:spcPct val="90000"/>
              </a:lnSpc>
            </a:pPr>
            <a:endParaRPr lang="es-CR" sz="1700" b="0" i="0" u="none" strike="noStrike" baseline="0" dirty="0">
              <a:solidFill>
                <a:srgbClr val="EBEBEB"/>
              </a:solidFill>
              <a:latin typeface="Arial" panose="020B0604020202020204" pitchFamily="34" charset="0"/>
            </a:endParaRPr>
          </a:p>
          <a:p>
            <a:pPr>
              <a:lnSpc>
                <a:spcPct val="90000"/>
              </a:lnSpc>
            </a:pPr>
            <a:endParaRPr lang="es-CR" sz="1700" dirty="0">
              <a:solidFill>
                <a:srgbClr val="EBEBEB"/>
              </a:solidFill>
            </a:endParaRPr>
          </a:p>
        </p:txBody>
      </p:sp>
      <p:sp>
        <p:nvSpPr>
          <p:cNvPr id="5" name="CuadroTexto 4">
            <a:extLst>
              <a:ext uri="{FF2B5EF4-FFF2-40B4-BE49-F238E27FC236}">
                <a16:creationId xmlns:a16="http://schemas.microsoft.com/office/drawing/2014/main" id="{43CE502F-44D7-5F78-84D5-712B36604EA3}"/>
              </a:ext>
            </a:extLst>
          </p:cNvPr>
          <p:cNvSpPr txBox="1"/>
          <p:nvPr/>
        </p:nvSpPr>
        <p:spPr>
          <a:xfrm>
            <a:off x="5797868" y="5761612"/>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MCHJ</a:t>
            </a:r>
            <a:endParaRPr lang="es-CR" sz="1200" dirty="0"/>
          </a:p>
        </p:txBody>
      </p:sp>
    </p:spTree>
    <p:extLst>
      <p:ext uri="{BB962C8B-B14F-4D97-AF65-F5344CB8AC3E}">
        <p14:creationId xmlns:p14="http://schemas.microsoft.com/office/powerpoint/2010/main" val="2854063149"/>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003A08-F8C8-3F8E-0E2D-AE385BBF555A}"/>
              </a:ext>
            </a:extLst>
          </p:cNvPr>
          <p:cNvSpPr>
            <a:spLocks noGrp="1"/>
          </p:cNvSpPr>
          <p:nvPr>
            <p:ph type="title"/>
          </p:nvPr>
        </p:nvSpPr>
        <p:spPr>
          <a:xfrm>
            <a:off x="489857" y="1023258"/>
            <a:ext cx="2642159" cy="5093484"/>
          </a:xfrm>
        </p:spPr>
        <p:txBody>
          <a:bodyPr>
            <a:normAutofit/>
          </a:bodyPr>
          <a:lstStyle/>
          <a:p>
            <a:pPr>
              <a:lnSpc>
                <a:spcPct val="90000"/>
              </a:lnSpc>
            </a:pPr>
            <a:r>
              <a:rPr lang="es-ES" sz="3000" b="1" dirty="0">
                <a:solidFill>
                  <a:srgbClr val="FFFFFF"/>
                </a:solidFill>
                <a:latin typeface="Arial" panose="020B0604020202020204" pitchFamily="34" charset="0"/>
                <a:cs typeface="Arial" panose="020B0604020202020204" pitchFamily="34" charset="0"/>
              </a:rPr>
              <a:t>Proyectos en etapa de cierre </a:t>
            </a:r>
            <a:br>
              <a:rPr lang="es-ES" sz="1400" dirty="0">
                <a:solidFill>
                  <a:srgbClr val="FFFFFF"/>
                </a:solidFill>
              </a:rPr>
            </a:br>
            <a:br>
              <a:rPr lang="es-ES" sz="1400" dirty="0">
                <a:solidFill>
                  <a:srgbClr val="FFFFFF"/>
                </a:solidFill>
              </a:rPr>
            </a:br>
            <a:r>
              <a:rPr lang="es-ES" sz="1400" dirty="0">
                <a:solidFill>
                  <a:srgbClr val="FFFFFF"/>
                </a:solidFill>
              </a:rPr>
              <a:t> </a:t>
            </a:r>
            <a:br>
              <a:rPr lang="es-ES" sz="1400" dirty="0">
                <a:solidFill>
                  <a:srgbClr val="FFFFFF"/>
                </a:solidFill>
              </a:rPr>
            </a:br>
            <a:br>
              <a:rPr lang="es-ES" sz="1400" dirty="0">
                <a:solidFill>
                  <a:srgbClr val="FFFFFF"/>
                </a:solidFill>
              </a:rPr>
            </a:br>
            <a:r>
              <a:rPr lang="es-ES" sz="1400" dirty="0">
                <a:solidFill>
                  <a:srgbClr val="FFFFFF"/>
                </a:solidFill>
                <a:latin typeface="Arial" panose="020B0604020202020204" pitchFamily="34" charset="0"/>
                <a:cs typeface="Arial" panose="020B0604020202020204" pitchFamily="34" charset="0"/>
              </a:rPr>
              <a:t>2. Estudio, Diseño y Construcción de la Sede Regional del Instituto Nacional </a:t>
            </a:r>
            <a:br>
              <a:rPr lang="es-ES" sz="1400" dirty="0">
                <a:solidFill>
                  <a:srgbClr val="FFFFFF"/>
                </a:solidFill>
                <a:latin typeface="Arial" panose="020B0604020202020204" pitchFamily="34" charset="0"/>
                <a:cs typeface="Arial" panose="020B0604020202020204" pitchFamily="34" charset="0"/>
              </a:rPr>
            </a:br>
            <a:r>
              <a:rPr lang="es-ES" sz="1400" dirty="0">
                <a:solidFill>
                  <a:srgbClr val="FFFFFF"/>
                </a:solidFill>
                <a:latin typeface="Arial" panose="020B0604020202020204" pitchFamily="34" charset="0"/>
                <a:cs typeface="Arial" panose="020B0604020202020204" pitchFamily="34" charset="0"/>
              </a:rPr>
              <a:t>de las Mujeres (INAMU), en el Distrito de El Roble, Puntarenas</a:t>
            </a:r>
            <a:endParaRPr lang="es-CR" sz="1400" dirty="0">
              <a:solidFill>
                <a:srgbClr val="FFFFFF"/>
              </a:solidFill>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306421CF-40BE-751D-AAE0-503ECB16AC38}"/>
              </a:ext>
            </a:extLst>
          </p:cNvPr>
          <p:cNvSpPr>
            <a:spLocks noGrp="1"/>
          </p:cNvSpPr>
          <p:nvPr>
            <p:ph idx="1"/>
          </p:nvPr>
        </p:nvSpPr>
        <p:spPr>
          <a:xfrm>
            <a:off x="3903081" y="875654"/>
            <a:ext cx="4439628" cy="2681207"/>
          </a:xfrm>
        </p:spPr>
        <p:txBody>
          <a:bodyPr>
            <a:normAutofit lnSpcReduction="10000"/>
          </a:bodyPr>
          <a:lstStyle/>
          <a:p>
            <a:pPr>
              <a:lnSpc>
                <a:spcPct val="90000"/>
              </a:lnSpc>
            </a:pPr>
            <a:endParaRPr lang="es-CR" sz="1100" b="0" i="0" u="none" strike="noStrike" baseline="0" dirty="0">
              <a:latin typeface="Arial" panose="020B0604020202020204" pitchFamily="34" charset="0"/>
            </a:endParaRPr>
          </a:p>
          <a:p>
            <a:pPr>
              <a:lnSpc>
                <a:spcPct val="90000"/>
              </a:lnSpc>
            </a:pPr>
            <a:endParaRPr lang="es-ES" sz="1100" b="1" dirty="0">
              <a:latin typeface="Arial" panose="020B0604020202020204" pitchFamily="34" charset="0"/>
            </a:endParaRPr>
          </a:p>
          <a:p>
            <a:pPr>
              <a:lnSpc>
                <a:spcPct val="90000"/>
              </a:lnSpc>
            </a:pPr>
            <a:endParaRPr lang="es-CR" sz="1100" b="0" i="0" u="none" strike="noStrike" baseline="0" dirty="0">
              <a:latin typeface="Arial" panose="020B0604020202020204" pitchFamily="34" charset="0"/>
            </a:endParaRPr>
          </a:p>
          <a:p>
            <a:pPr>
              <a:lnSpc>
                <a:spcPct val="90000"/>
              </a:lnSpc>
            </a:pPr>
            <a:r>
              <a:rPr lang="es-CR" sz="1400" i="0" u="none" strike="noStrike" baseline="0" dirty="0">
                <a:latin typeface="Arial" panose="020B0604020202020204" pitchFamily="34" charset="0"/>
                <a:cs typeface="Arial" panose="020B0604020202020204" pitchFamily="34" charset="0"/>
              </a:rPr>
              <a:t>Código MIDEPLAN: 002695 BPIP </a:t>
            </a:r>
          </a:p>
          <a:p>
            <a:pPr>
              <a:lnSpc>
                <a:spcPct val="90000"/>
              </a:lnSpc>
            </a:pPr>
            <a:r>
              <a:rPr lang="es-ES" sz="1400" i="0" u="none" strike="noStrike" baseline="0" dirty="0">
                <a:latin typeface="Arial" panose="020B0604020202020204" pitchFamily="34" charset="0"/>
                <a:cs typeface="Arial" panose="020B0604020202020204" pitchFamily="34" charset="0"/>
              </a:rPr>
              <a:t>Etapa Actual: Operación a partir del 15 de agosto de 2023. </a:t>
            </a:r>
          </a:p>
          <a:p>
            <a:pPr>
              <a:lnSpc>
                <a:spcPct val="90000"/>
              </a:lnSpc>
            </a:pPr>
            <a:r>
              <a:rPr lang="es-ES" sz="1400" i="0" u="none" strike="noStrike" baseline="0" dirty="0">
                <a:latin typeface="Arial" panose="020B0604020202020204" pitchFamily="34" charset="0"/>
                <a:cs typeface="Arial" panose="020B0604020202020204" pitchFamily="34" charset="0"/>
              </a:rPr>
              <a:t>Costo total del proyecto: ₡2 782 870 571,82 </a:t>
            </a:r>
          </a:p>
          <a:p>
            <a:pPr>
              <a:lnSpc>
                <a:spcPct val="90000"/>
              </a:lnSpc>
            </a:pPr>
            <a:r>
              <a:rPr lang="es-ES" sz="1400" dirty="0">
                <a:latin typeface="Arial" panose="020B0604020202020204" pitchFamily="34" charset="0"/>
                <a:cs typeface="Arial" panose="020B0604020202020204" pitchFamily="34" charset="0"/>
              </a:rPr>
              <a:t>Se cuenta con el Acta de recepción definitiva </a:t>
            </a:r>
            <a:endParaRPr lang="es-ES" sz="1400" i="0" u="none" strike="noStrike" baseline="0" dirty="0">
              <a:latin typeface="Arial" panose="020B0604020202020204" pitchFamily="34" charset="0"/>
              <a:cs typeface="Arial" panose="020B0604020202020204" pitchFamily="34" charset="0"/>
            </a:endParaRPr>
          </a:p>
          <a:p>
            <a:pPr>
              <a:lnSpc>
                <a:spcPct val="90000"/>
              </a:lnSpc>
            </a:pPr>
            <a:r>
              <a:rPr lang="es-ES" sz="1400" i="0" u="none" strike="noStrike" baseline="0" dirty="0">
                <a:latin typeface="Arial" panose="020B0604020202020204" pitchFamily="34" charset="0"/>
                <a:cs typeface="Arial" panose="020B0604020202020204" pitchFamily="34" charset="0"/>
              </a:rPr>
              <a:t>Pendiente:</a:t>
            </a:r>
            <a:r>
              <a:rPr lang="es-ES" sz="1400" dirty="0">
                <a:latin typeface="Arial" panose="020B0604020202020204" pitchFamily="34" charset="0"/>
                <a:cs typeface="Arial" panose="020B0604020202020204" pitchFamily="34" charset="0"/>
              </a:rPr>
              <a:t> </a:t>
            </a:r>
            <a:r>
              <a:rPr lang="es-ES" sz="1400" i="0" u="none" strike="noStrike" baseline="0" dirty="0">
                <a:latin typeface="Arial" panose="020B0604020202020204" pitchFamily="34" charset="0"/>
                <a:cs typeface="Arial" panose="020B0604020202020204" pitchFamily="34" charset="0"/>
              </a:rPr>
              <a:t>:</a:t>
            </a:r>
            <a:r>
              <a:rPr lang="es-ES" sz="1400" dirty="0">
                <a:latin typeface="Arial" panose="020B0604020202020204" pitchFamily="34" charset="0"/>
                <a:cs typeface="Arial" panose="020B0604020202020204" pitchFamily="34" charset="0"/>
              </a:rPr>
              <a:t> Anexar documentos pendientes al BPIP para el cierre (Facturas)</a:t>
            </a:r>
          </a:p>
          <a:p>
            <a:pPr>
              <a:lnSpc>
                <a:spcPct val="90000"/>
              </a:lnSpc>
            </a:pPr>
            <a:endParaRPr lang="es-CR" sz="1000" dirty="0"/>
          </a:p>
        </p:txBody>
      </p:sp>
      <p:pic>
        <p:nvPicPr>
          <p:cNvPr id="4" name="Imagen 3">
            <a:extLst>
              <a:ext uri="{FF2B5EF4-FFF2-40B4-BE49-F238E27FC236}">
                <a16:creationId xmlns:a16="http://schemas.microsoft.com/office/drawing/2014/main" id="{5E418776-E640-CF03-5D96-340D1BDCC7B4}"/>
              </a:ext>
            </a:extLst>
          </p:cNvPr>
          <p:cNvPicPr>
            <a:picLocks noChangeAspect="1"/>
          </p:cNvPicPr>
          <p:nvPr/>
        </p:nvPicPr>
        <p:blipFill>
          <a:blip r:embed="rId2"/>
          <a:stretch>
            <a:fillRect/>
          </a:stretch>
        </p:blipFill>
        <p:spPr>
          <a:xfrm>
            <a:off x="3473476" y="3987359"/>
            <a:ext cx="2713516" cy="1650880"/>
          </a:xfrm>
          <a:prstGeom prst="rect">
            <a:avLst/>
          </a:prstGeom>
          <a:effectLst/>
        </p:spPr>
      </p:pic>
      <p:pic>
        <p:nvPicPr>
          <p:cNvPr id="6" name="Imagen 5">
            <a:extLst>
              <a:ext uri="{FF2B5EF4-FFF2-40B4-BE49-F238E27FC236}">
                <a16:creationId xmlns:a16="http://schemas.microsoft.com/office/drawing/2014/main" id="{4638BBA2-741E-6B75-B8DE-89FE86B3D474}"/>
              </a:ext>
            </a:extLst>
          </p:cNvPr>
          <p:cNvPicPr>
            <a:picLocks noChangeAspect="1"/>
          </p:cNvPicPr>
          <p:nvPr/>
        </p:nvPicPr>
        <p:blipFill>
          <a:blip r:embed="rId3"/>
          <a:stretch>
            <a:fillRect/>
          </a:stretch>
        </p:blipFill>
        <p:spPr>
          <a:xfrm>
            <a:off x="6186992" y="3987359"/>
            <a:ext cx="2604807" cy="1459590"/>
          </a:xfrm>
          <a:prstGeom prst="rect">
            <a:avLst/>
          </a:prstGeom>
          <a:effectLst/>
        </p:spPr>
      </p:pic>
      <p:sp>
        <p:nvSpPr>
          <p:cNvPr id="5" name="CuadroTexto 4">
            <a:extLst>
              <a:ext uri="{FF2B5EF4-FFF2-40B4-BE49-F238E27FC236}">
                <a16:creationId xmlns:a16="http://schemas.microsoft.com/office/drawing/2014/main" id="{567CA4E4-486A-F5B8-F012-025E6B12D63A}"/>
              </a:ext>
            </a:extLst>
          </p:cNvPr>
          <p:cNvSpPr txBox="1"/>
          <p:nvPr/>
        </p:nvSpPr>
        <p:spPr>
          <a:xfrm>
            <a:off x="5797868" y="5974487"/>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MCHJ</a:t>
            </a:r>
            <a:endParaRPr lang="es-CR" sz="1200" dirty="0"/>
          </a:p>
        </p:txBody>
      </p:sp>
    </p:spTree>
    <p:extLst>
      <p:ext uri="{BB962C8B-B14F-4D97-AF65-F5344CB8AC3E}">
        <p14:creationId xmlns:p14="http://schemas.microsoft.com/office/powerpoint/2010/main" val="30884945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E3A904-E088-23E0-AECA-E7196F0E6FE1}"/>
              </a:ext>
            </a:extLst>
          </p:cNvPr>
          <p:cNvSpPr>
            <a:spLocks noGrp="1"/>
          </p:cNvSpPr>
          <p:nvPr>
            <p:ph type="title"/>
          </p:nvPr>
        </p:nvSpPr>
        <p:spPr>
          <a:xfrm>
            <a:off x="918619" y="395206"/>
            <a:ext cx="6549490" cy="831613"/>
          </a:xfrm>
        </p:spPr>
        <p:txBody>
          <a:bodyPr/>
          <a:lstStyle/>
          <a:p>
            <a:pPr algn="ctr"/>
            <a:r>
              <a:rPr lang="es-ES" sz="3000" b="1" dirty="0">
                <a:latin typeface="Arial" panose="020B0604020202020204" pitchFamily="34" charset="0"/>
                <a:cs typeface="Arial" panose="020B0604020202020204" pitchFamily="34" charset="0"/>
              </a:rPr>
              <a:t>Mantenimientos 2024</a:t>
            </a:r>
            <a:endParaRPr lang="es-CR" sz="3000" b="1" dirty="0">
              <a:latin typeface="Arial" panose="020B0604020202020204" pitchFamily="34" charset="0"/>
              <a:cs typeface="Arial" panose="020B0604020202020204" pitchFamily="34" charset="0"/>
            </a:endParaRPr>
          </a:p>
        </p:txBody>
      </p:sp>
      <p:sp>
        <p:nvSpPr>
          <p:cNvPr id="3" name="Marcador de texto 2">
            <a:extLst>
              <a:ext uri="{FF2B5EF4-FFF2-40B4-BE49-F238E27FC236}">
                <a16:creationId xmlns:a16="http://schemas.microsoft.com/office/drawing/2014/main" id="{BE621A9A-0646-24F0-850A-81A6AA5060CC}"/>
              </a:ext>
            </a:extLst>
          </p:cNvPr>
          <p:cNvSpPr>
            <a:spLocks noGrp="1"/>
          </p:cNvSpPr>
          <p:nvPr>
            <p:ph type="body" idx="1"/>
          </p:nvPr>
        </p:nvSpPr>
        <p:spPr>
          <a:xfrm>
            <a:off x="721020" y="1226820"/>
            <a:ext cx="3298112" cy="576262"/>
          </a:xfrm>
        </p:spPr>
        <p:txBody>
          <a:bodyPr/>
          <a:lstStyle/>
          <a:p>
            <a:pPr algn="ctr"/>
            <a:r>
              <a:rPr lang="es-ES" sz="3000" dirty="0">
                <a:latin typeface="Arial" panose="020B0604020202020204" pitchFamily="34" charset="0"/>
                <a:cs typeface="Arial" panose="020B0604020202020204" pitchFamily="34" charset="0"/>
              </a:rPr>
              <a:t>Pacifico Central</a:t>
            </a:r>
            <a:endParaRPr lang="es-CR" sz="3000" dirty="0">
              <a:latin typeface="Arial" panose="020B0604020202020204" pitchFamily="34" charset="0"/>
              <a:cs typeface="Arial" panose="020B0604020202020204" pitchFamily="34" charset="0"/>
            </a:endParaRPr>
          </a:p>
        </p:txBody>
      </p:sp>
      <p:sp>
        <p:nvSpPr>
          <p:cNvPr id="5" name="Marcador de texto 4">
            <a:extLst>
              <a:ext uri="{FF2B5EF4-FFF2-40B4-BE49-F238E27FC236}">
                <a16:creationId xmlns:a16="http://schemas.microsoft.com/office/drawing/2014/main" id="{0A116143-2D10-21FE-14C1-5F66076B11DA}"/>
              </a:ext>
            </a:extLst>
          </p:cNvPr>
          <p:cNvSpPr>
            <a:spLocks noGrp="1"/>
          </p:cNvSpPr>
          <p:nvPr>
            <p:ph type="body" sz="quarter" idx="3"/>
          </p:nvPr>
        </p:nvSpPr>
        <p:spPr>
          <a:xfrm>
            <a:off x="4393253" y="1090965"/>
            <a:ext cx="3037488" cy="715159"/>
          </a:xfrm>
        </p:spPr>
        <p:txBody>
          <a:bodyPr/>
          <a:lstStyle/>
          <a:p>
            <a:pPr algn="ctr"/>
            <a:r>
              <a:rPr lang="es-ES" dirty="0"/>
              <a:t>Huetar Caribe </a:t>
            </a:r>
            <a:endParaRPr lang="es-CR" dirty="0"/>
          </a:p>
        </p:txBody>
      </p:sp>
      <p:pic>
        <p:nvPicPr>
          <p:cNvPr id="16" name="Marcador de contenido 15">
            <a:extLst>
              <a:ext uri="{FF2B5EF4-FFF2-40B4-BE49-F238E27FC236}">
                <a16:creationId xmlns:a16="http://schemas.microsoft.com/office/drawing/2014/main" id="{0F0F67E6-1CC1-D7A2-BC6B-21B45C35A38A}"/>
              </a:ext>
            </a:extLst>
          </p:cNvPr>
          <p:cNvPicPr>
            <a:picLocks noGrp="1" noChangeAspect="1"/>
          </p:cNvPicPr>
          <p:nvPr>
            <p:ph sz="half" idx="2"/>
          </p:nvPr>
        </p:nvPicPr>
        <p:blipFill>
          <a:blip r:embed="rId2"/>
          <a:stretch>
            <a:fillRect/>
          </a:stretch>
        </p:blipFill>
        <p:spPr>
          <a:xfrm>
            <a:off x="422052" y="2069913"/>
            <a:ext cx="3534819" cy="2029545"/>
          </a:xfrm>
        </p:spPr>
      </p:pic>
      <p:pic>
        <p:nvPicPr>
          <p:cNvPr id="18" name="Marcador de contenido 17">
            <a:extLst>
              <a:ext uri="{FF2B5EF4-FFF2-40B4-BE49-F238E27FC236}">
                <a16:creationId xmlns:a16="http://schemas.microsoft.com/office/drawing/2014/main" id="{DB8C9365-ED96-7075-EE03-7CA8197F8362}"/>
              </a:ext>
            </a:extLst>
          </p:cNvPr>
          <p:cNvPicPr>
            <a:picLocks noGrp="1" noChangeAspect="1"/>
          </p:cNvPicPr>
          <p:nvPr>
            <p:ph sz="quarter" idx="4"/>
          </p:nvPr>
        </p:nvPicPr>
        <p:blipFill>
          <a:blip r:embed="rId3"/>
          <a:stretch>
            <a:fillRect/>
          </a:stretch>
        </p:blipFill>
        <p:spPr>
          <a:xfrm>
            <a:off x="4358640" y="2069913"/>
            <a:ext cx="3734457" cy="1943628"/>
          </a:xfrm>
        </p:spPr>
      </p:pic>
      <p:sp>
        <p:nvSpPr>
          <p:cNvPr id="4" name="CuadroTexto 3">
            <a:extLst>
              <a:ext uri="{FF2B5EF4-FFF2-40B4-BE49-F238E27FC236}">
                <a16:creationId xmlns:a16="http://schemas.microsoft.com/office/drawing/2014/main" id="{F0BB8439-B30E-A0CC-5A10-182807288D51}"/>
              </a:ext>
            </a:extLst>
          </p:cNvPr>
          <p:cNvSpPr txBox="1"/>
          <p:nvPr/>
        </p:nvSpPr>
        <p:spPr>
          <a:xfrm>
            <a:off x="5797868" y="5761612"/>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MCHJ</a:t>
            </a:r>
            <a:endParaRPr lang="es-CR" sz="1200" dirty="0"/>
          </a:p>
        </p:txBody>
      </p:sp>
    </p:spTree>
    <p:extLst>
      <p:ext uri="{BB962C8B-B14F-4D97-AF65-F5344CB8AC3E}">
        <p14:creationId xmlns:p14="http://schemas.microsoft.com/office/powerpoint/2010/main" val="137605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0073C-0821-5DB5-655B-7664B045AC8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14F2769-613E-2297-3F8E-75FA5F394325}"/>
              </a:ext>
            </a:extLst>
          </p:cNvPr>
          <p:cNvSpPr>
            <a:spLocks noGrp="1"/>
          </p:cNvSpPr>
          <p:nvPr>
            <p:ph type="title"/>
          </p:nvPr>
        </p:nvSpPr>
        <p:spPr/>
        <p:txBody>
          <a:bodyPr/>
          <a:lstStyle/>
          <a:p>
            <a:r>
              <a:rPr lang="es-ES" sz="3000" b="1" dirty="0">
                <a:latin typeface="Arial" panose="020B0604020202020204" pitchFamily="34" charset="0"/>
                <a:cs typeface="Arial" panose="020B0604020202020204" pitchFamily="34" charset="0"/>
              </a:rPr>
              <a:t>Objetivo General</a:t>
            </a:r>
            <a:endParaRPr lang="es-CR" sz="3000" b="1"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349086DF-0648-CAF6-9A91-3523AB40E7CF}"/>
              </a:ext>
            </a:extLst>
          </p:cNvPr>
          <p:cNvSpPr>
            <a:spLocks noGrp="1"/>
          </p:cNvSpPr>
          <p:nvPr>
            <p:ph idx="1"/>
          </p:nvPr>
        </p:nvSpPr>
        <p:spPr>
          <a:xfrm>
            <a:off x="827700" y="2052925"/>
            <a:ext cx="7481910" cy="3760045"/>
          </a:xfrm>
        </p:spPr>
        <p:txBody>
          <a:bodyPr>
            <a:normAutofit fontScale="92500" lnSpcReduction="10000"/>
          </a:bodyPr>
          <a:lstStyle/>
          <a:p>
            <a:pPr algn="just" rtl="0" fontAlgn="base">
              <a:lnSpc>
                <a:spcPts val="2175"/>
              </a:lnSpc>
              <a:buNone/>
            </a:pPr>
            <a:r>
              <a:rPr lang="es-CR" i="0" u="none" strike="noStrike" dirty="0">
                <a:solidFill>
                  <a:srgbClr val="FFFFFF"/>
                </a:solidFill>
                <a:effectLst/>
                <a:latin typeface="Arial" panose="020B0604020202020204" pitchFamily="34" charset="0"/>
                <a:cs typeface="Arial" panose="020B0604020202020204" pitchFamily="34" charset="0"/>
              </a:rPr>
              <a:t>	Analizar participativamente, el cumplimiento de las metas programadas en el POI del año  2024 y su relación con el avance del PEI, con la finalidad de tomar decisiones operativas y   estratégicas oportunas, que permitan cumplir con los objetivos del INAMU.</a:t>
            </a:r>
            <a:r>
              <a:rPr lang="en-US" i="0" dirty="0">
                <a:solidFill>
                  <a:srgbClr val="000000"/>
                </a:solidFill>
                <a:effectLst/>
                <a:latin typeface="Arial" panose="020B0604020202020204" pitchFamily="34" charset="0"/>
                <a:cs typeface="Arial" panose="020B0604020202020204" pitchFamily="34" charset="0"/>
              </a:rPr>
              <a:t>​</a:t>
            </a:r>
          </a:p>
          <a:p>
            <a:pPr marL="0" indent="0" algn="l" rtl="0" fontAlgn="base">
              <a:lnSpc>
                <a:spcPts val="2175"/>
              </a:lnSpc>
              <a:buNone/>
            </a:pPr>
            <a:endParaRPr lang="es-CR" sz="2000" dirty="0">
              <a:latin typeface="Aptos Display"/>
              <a:cs typeface="Times New Roman"/>
            </a:endParaRPr>
          </a:p>
          <a:p>
            <a:pPr algn="just">
              <a:buNone/>
            </a:pPr>
            <a:endParaRPr lang="es-CR" sz="2000" dirty="0">
              <a:latin typeface="Aptos Display"/>
              <a:cs typeface="Times New Roman"/>
            </a:endParaRPr>
          </a:p>
          <a:p>
            <a:pPr algn="just">
              <a:buNone/>
            </a:pPr>
            <a:endParaRPr lang="es-CR" dirty="0">
              <a:latin typeface="Aptos Display"/>
              <a:cs typeface="Times New Roman"/>
            </a:endParaRPr>
          </a:p>
          <a:p>
            <a:pPr algn="just">
              <a:buNone/>
            </a:pPr>
            <a:endParaRPr lang="es-CR" sz="2000" dirty="0">
              <a:latin typeface="Aptos Display"/>
              <a:cs typeface="Times New Roman"/>
            </a:endParaRPr>
          </a:p>
          <a:p>
            <a:pPr algn="just">
              <a:buNone/>
            </a:pPr>
            <a:endParaRPr lang="es-CR" sz="2000" dirty="0">
              <a:latin typeface="Aptos Display"/>
              <a:cs typeface="Times New Roman"/>
            </a:endParaRPr>
          </a:p>
          <a:p>
            <a:pPr marL="0" indent="0" algn="r">
              <a:buNone/>
            </a:pPr>
            <a:r>
              <a:rPr lang="es-CR" sz="1200" dirty="0">
                <a:latin typeface="Arial" panose="020B0604020202020204" pitchFamily="34" charset="0"/>
                <a:cs typeface="Arial" panose="020B0604020202020204" pitchFamily="34" charset="0"/>
              </a:rPr>
              <a:t>XHA</a:t>
            </a:r>
          </a:p>
          <a:p>
            <a:endParaRPr lang="es-CR" dirty="0"/>
          </a:p>
        </p:txBody>
      </p:sp>
    </p:spTree>
    <p:extLst>
      <p:ext uri="{BB962C8B-B14F-4D97-AF65-F5344CB8AC3E}">
        <p14:creationId xmlns:p14="http://schemas.microsoft.com/office/powerpoint/2010/main" val="29654558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484" y="452718"/>
            <a:ext cx="6710641" cy="1400530"/>
          </a:xfrm>
        </p:spPr>
        <p:txBody>
          <a:bodyPr anchor="ctr">
            <a:normAutofit fontScale="90000"/>
          </a:bodyPr>
          <a:lstStyle/>
          <a:p>
            <a:pPr>
              <a:lnSpc>
                <a:spcPct val="90000"/>
              </a:lnSpc>
            </a:pPr>
            <a:r>
              <a:rPr lang="es-ES" sz="2700" b="1" dirty="0">
                <a:solidFill>
                  <a:srgbClr val="FFFFFF"/>
                </a:solidFill>
                <a:latin typeface="Arial" panose="020B0604020202020204" pitchFamily="34" charset="0"/>
                <a:cs typeface="Arial" panose="020B0604020202020204" pitchFamily="34" charset="0"/>
              </a:rPr>
              <a:t>Construcción y Equipamiento del CEAAM Área Metropolitana (10% avance)</a:t>
            </a:r>
            <a:br>
              <a:rPr lang="es-ES" sz="2900" dirty="0">
                <a:solidFill>
                  <a:srgbClr val="FFFFFF"/>
                </a:solidFill>
              </a:rPr>
            </a:br>
            <a:br>
              <a:rPr lang="es-ES" sz="2900" dirty="0">
                <a:solidFill>
                  <a:srgbClr val="FFFFFF"/>
                </a:solidFill>
              </a:rPr>
            </a:br>
            <a:endParaRPr lang="es-ES" sz="2900" dirty="0">
              <a:solidFill>
                <a:srgbClr val="FFFFFF"/>
              </a:solidFill>
            </a:endParaRPr>
          </a:p>
        </p:txBody>
      </p:sp>
      <p:pic>
        <p:nvPicPr>
          <p:cNvPr id="3" name="Imagen 2">
            <a:extLst>
              <a:ext uri="{FF2B5EF4-FFF2-40B4-BE49-F238E27FC236}">
                <a16:creationId xmlns:a16="http://schemas.microsoft.com/office/drawing/2014/main" id="{5E6116B4-78B1-97FE-2AFE-46B34C1605A0}"/>
              </a:ext>
            </a:extLst>
          </p:cNvPr>
          <p:cNvPicPr>
            <a:picLocks noChangeAspect="1"/>
          </p:cNvPicPr>
          <p:nvPr/>
        </p:nvPicPr>
        <p:blipFill rotWithShape="1">
          <a:blip r:embed="rId3"/>
          <a:srcRect t="15866" r="2151" b="7590"/>
          <a:stretch/>
        </p:blipFill>
        <p:spPr bwMode="auto">
          <a:xfrm>
            <a:off x="2714919" y="1329179"/>
            <a:ext cx="6067570" cy="2612843"/>
          </a:xfrm>
          <a:prstGeom prst="rect">
            <a:avLst/>
          </a:prstGeom>
          <a:ln>
            <a:noFill/>
          </a:ln>
          <a:extLst>
            <a:ext uri="{53640926-AAD7-44D8-BBD7-CCE9431645EC}">
              <a14:shadowObscured xmlns:a14="http://schemas.microsoft.com/office/drawing/2010/main"/>
            </a:ext>
          </a:extLst>
        </p:spPr>
      </p:pic>
      <p:sp>
        <p:nvSpPr>
          <p:cNvPr id="5" name="CuadroTexto 4">
            <a:extLst>
              <a:ext uri="{FF2B5EF4-FFF2-40B4-BE49-F238E27FC236}">
                <a16:creationId xmlns:a16="http://schemas.microsoft.com/office/drawing/2014/main" id="{12802042-0FED-0643-2E43-F06E776B82B4}"/>
              </a:ext>
            </a:extLst>
          </p:cNvPr>
          <p:cNvSpPr txBox="1"/>
          <p:nvPr/>
        </p:nvSpPr>
        <p:spPr>
          <a:xfrm>
            <a:off x="227153" y="3876863"/>
            <a:ext cx="8689693" cy="2631490"/>
          </a:xfrm>
          <a:prstGeom prst="rect">
            <a:avLst/>
          </a:prstGeom>
          <a:noFill/>
        </p:spPr>
        <p:txBody>
          <a:bodyPr wrap="square">
            <a:spAutoFit/>
          </a:bodyPr>
          <a:lstStyle/>
          <a:p>
            <a:pPr algn="just">
              <a:lnSpc>
                <a:spcPct val="150000"/>
              </a:lnSpc>
            </a:pPr>
            <a:r>
              <a:rPr lang="es-CR" sz="1400" b="1" dirty="0">
                <a:effectLst/>
                <a:latin typeface="Arial" panose="020B0604020202020204" pitchFamily="34" charset="0"/>
                <a:ea typeface="Times New Roman" panose="02020603050405020304" pitchFamily="18" charset="0"/>
                <a:cs typeface="Arial" panose="020B0604020202020204" pitchFamily="34" charset="0"/>
              </a:rPr>
              <a:t>Distancia del terreno:</a:t>
            </a:r>
          </a:p>
          <a:p>
            <a:pPr algn="just">
              <a:lnSpc>
                <a:spcPct val="150000"/>
              </a:lnSpc>
            </a:pPr>
            <a:r>
              <a:rPr lang="es-CR" sz="1400" dirty="0">
                <a:effectLst/>
                <a:latin typeface="Arial" panose="020B0604020202020204" pitchFamily="34" charset="0"/>
                <a:ea typeface="Times New Roman" panose="02020603050405020304" pitchFamily="18" charset="0"/>
                <a:cs typeface="Arial" panose="020B0604020202020204" pitchFamily="34" charset="0"/>
              </a:rPr>
              <a:t>Sub-Delegación de Fuerza Pública: 650 m aprox.</a:t>
            </a:r>
          </a:p>
          <a:p>
            <a:pPr algn="just">
              <a:lnSpc>
                <a:spcPct val="150000"/>
              </a:lnSpc>
            </a:pPr>
            <a:r>
              <a:rPr lang="es-CR" sz="1400" dirty="0">
                <a:effectLst/>
                <a:latin typeface="Arial" panose="020B0604020202020204" pitchFamily="34" charset="0"/>
                <a:ea typeface="Times New Roman" panose="02020603050405020304" pitchFamily="18" charset="0"/>
                <a:cs typeface="Arial" panose="020B0604020202020204" pitchFamily="34" charset="0"/>
              </a:rPr>
              <a:t>EBAIS: 740 m aprox.</a:t>
            </a:r>
          </a:p>
          <a:p>
            <a:pPr algn="just">
              <a:lnSpc>
                <a:spcPct val="150000"/>
              </a:lnSpc>
            </a:pPr>
            <a:r>
              <a:rPr lang="es-CR" sz="1400" dirty="0">
                <a:effectLst/>
                <a:latin typeface="Arial" panose="020B0604020202020204" pitchFamily="34" charset="0"/>
                <a:ea typeface="Times New Roman" panose="02020603050405020304" pitchFamily="18" charset="0"/>
                <a:cs typeface="Arial" panose="020B0604020202020204" pitchFamily="34" charset="0"/>
              </a:rPr>
              <a:t>Liceo Carrillos de Poas: 600 m aprox.</a:t>
            </a:r>
          </a:p>
          <a:p>
            <a:pPr algn="just">
              <a:lnSpc>
                <a:spcPct val="150000"/>
              </a:lnSpc>
            </a:pPr>
            <a:r>
              <a:rPr lang="es-CR" sz="1400" dirty="0">
                <a:effectLst/>
                <a:latin typeface="Arial" panose="020B0604020202020204" pitchFamily="34" charset="0"/>
                <a:ea typeface="Times New Roman" panose="02020603050405020304" pitchFamily="18" charset="0"/>
                <a:cs typeface="Arial" panose="020B0604020202020204" pitchFamily="34" charset="0"/>
              </a:rPr>
              <a:t>Escuela Santo Domingo:  800 m aprox.</a:t>
            </a:r>
          </a:p>
          <a:p>
            <a:pPr algn="just">
              <a:lnSpc>
                <a:spcPct val="150000"/>
              </a:lnSpc>
            </a:pPr>
            <a:r>
              <a:rPr lang="es-CR" sz="1400" dirty="0">
                <a:effectLst/>
                <a:latin typeface="Arial" panose="020B0604020202020204" pitchFamily="34" charset="0"/>
                <a:ea typeface="Times New Roman" panose="02020603050405020304" pitchFamily="18" charset="0"/>
                <a:cs typeface="Arial" panose="020B0604020202020204" pitchFamily="34" charset="0"/>
              </a:rPr>
              <a:t>Supermercado PALI: 960 m aprox.</a:t>
            </a:r>
          </a:p>
          <a:p>
            <a:pPr algn="just">
              <a:lnSpc>
                <a:spcPct val="150000"/>
              </a:lnSpc>
            </a:pPr>
            <a:r>
              <a:rPr lang="es-CR" sz="1400" dirty="0">
                <a:latin typeface="Arial" panose="020B0604020202020204" pitchFamily="34" charset="0"/>
                <a:ea typeface="Times New Roman" panose="02020603050405020304" pitchFamily="18" charset="0"/>
                <a:cs typeface="Arial" panose="020B0604020202020204" pitchFamily="34" charset="0"/>
              </a:rPr>
              <a:t>S</a:t>
            </a:r>
            <a:r>
              <a:rPr lang="es-CR" sz="1400" dirty="0">
                <a:effectLst/>
                <a:latin typeface="Arial" panose="020B0604020202020204" pitchFamily="34" charset="0"/>
                <a:ea typeface="Times New Roman" panose="02020603050405020304" pitchFamily="18" charset="0"/>
                <a:cs typeface="Arial" panose="020B0604020202020204" pitchFamily="34" charset="0"/>
              </a:rPr>
              <a:t>upermercado más cercano a: 180 m aprox.</a:t>
            </a:r>
          </a:p>
          <a:p>
            <a:endParaRPr lang="es-CR" dirty="0"/>
          </a:p>
        </p:txBody>
      </p:sp>
      <p:sp>
        <p:nvSpPr>
          <p:cNvPr id="7" name="CuadroTexto 6">
            <a:extLst>
              <a:ext uri="{FF2B5EF4-FFF2-40B4-BE49-F238E27FC236}">
                <a16:creationId xmlns:a16="http://schemas.microsoft.com/office/drawing/2014/main" id="{2C5F2060-8D18-9BF9-1660-D85EC8A7A82D}"/>
              </a:ext>
            </a:extLst>
          </p:cNvPr>
          <p:cNvSpPr txBox="1"/>
          <p:nvPr/>
        </p:nvSpPr>
        <p:spPr>
          <a:xfrm>
            <a:off x="197963" y="1329179"/>
            <a:ext cx="2347274" cy="376578"/>
          </a:xfrm>
          <a:prstGeom prst="rect">
            <a:avLst/>
          </a:prstGeom>
          <a:noFill/>
        </p:spPr>
        <p:txBody>
          <a:bodyPr wrap="square">
            <a:spAutoFit/>
          </a:bodyPr>
          <a:lstStyle/>
          <a:p>
            <a:pPr algn="just">
              <a:lnSpc>
                <a:spcPct val="150000"/>
              </a:lnSpc>
            </a:pPr>
            <a:r>
              <a:rPr lang="es-CR" sz="1400" dirty="0">
                <a:effectLst/>
                <a:latin typeface="Arial" panose="020B0604020202020204" pitchFamily="34" charset="0"/>
                <a:ea typeface="Times New Roman" panose="02020603050405020304" pitchFamily="18" charset="0"/>
              </a:rPr>
              <a:t>Área del Terreno: 4.387 m2</a:t>
            </a:r>
            <a:endParaRPr lang="es-CR" sz="1400" dirty="0">
              <a:effectLst/>
              <a:latin typeface="Times New Roman" panose="02020603050405020304" pitchFamily="18" charset="0"/>
              <a:ea typeface="Times New Roman" panose="02020603050405020304" pitchFamily="18" charset="0"/>
            </a:endParaRPr>
          </a:p>
        </p:txBody>
      </p:sp>
      <p:sp>
        <p:nvSpPr>
          <p:cNvPr id="4" name="CuadroTexto 3">
            <a:extLst>
              <a:ext uri="{FF2B5EF4-FFF2-40B4-BE49-F238E27FC236}">
                <a16:creationId xmlns:a16="http://schemas.microsoft.com/office/drawing/2014/main" id="{FEC8BA61-9B5E-0532-9B81-A5FC425912D8}"/>
              </a:ext>
            </a:extLst>
          </p:cNvPr>
          <p:cNvSpPr txBox="1"/>
          <p:nvPr/>
        </p:nvSpPr>
        <p:spPr>
          <a:xfrm>
            <a:off x="5797868" y="5761612"/>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-MCHJ</a:t>
            </a:r>
            <a:endParaRPr lang="es-CR"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2D5E8-BC8C-9D1E-67DF-5398B05053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09F41B-4B6A-7665-6DB7-241FF9D1C8D6}"/>
              </a:ext>
            </a:extLst>
          </p:cNvPr>
          <p:cNvSpPr>
            <a:spLocks noGrp="1"/>
          </p:cNvSpPr>
          <p:nvPr>
            <p:ph type="title"/>
          </p:nvPr>
        </p:nvSpPr>
        <p:spPr>
          <a:xfrm>
            <a:off x="827484" y="452718"/>
            <a:ext cx="6710641" cy="1400530"/>
          </a:xfrm>
        </p:spPr>
        <p:txBody>
          <a:bodyPr anchor="ctr">
            <a:normAutofit fontScale="90000"/>
          </a:bodyPr>
          <a:lstStyle/>
          <a:p>
            <a:pPr>
              <a:lnSpc>
                <a:spcPct val="90000"/>
              </a:lnSpc>
            </a:pPr>
            <a:r>
              <a:rPr lang="es-ES" sz="2700" b="1" dirty="0">
                <a:solidFill>
                  <a:srgbClr val="FFFFFF"/>
                </a:solidFill>
                <a:latin typeface="Arial" panose="020B0604020202020204" pitchFamily="34" charset="0"/>
                <a:cs typeface="Arial" panose="020B0604020202020204" pitchFamily="34" charset="0"/>
              </a:rPr>
              <a:t>Construcción y Equipamiento del CEAAM Área Metropolitana (10% avance)</a:t>
            </a:r>
            <a:br>
              <a:rPr lang="es-ES" sz="2900" dirty="0">
                <a:solidFill>
                  <a:srgbClr val="FFFFFF"/>
                </a:solidFill>
              </a:rPr>
            </a:br>
            <a:br>
              <a:rPr lang="es-ES" sz="2900" dirty="0">
                <a:solidFill>
                  <a:srgbClr val="FFFFFF"/>
                </a:solidFill>
              </a:rPr>
            </a:br>
            <a:endParaRPr lang="es-ES" sz="2900" dirty="0">
              <a:solidFill>
                <a:srgbClr val="FFFFFF"/>
              </a:solidFill>
            </a:endParaRPr>
          </a:p>
        </p:txBody>
      </p:sp>
      <p:sp>
        <p:nvSpPr>
          <p:cNvPr id="9" name="CuadroTexto 8">
            <a:extLst>
              <a:ext uri="{FF2B5EF4-FFF2-40B4-BE49-F238E27FC236}">
                <a16:creationId xmlns:a16="http://schemas.microsoft.com/office/drawing/2014/main" id="{A09A7F53-FE02-0CA2-46CA-EFAF63923B77}"/>
              </a:ext>
            </a:extLst>
          </p:cNvPr>
          <p:cNvSpPr txBox="1"/>
          <p:nvPr/>
        </p:nvSpPr>
        <p:spPr>
          <a:xfrm>
            <a:off x="1931075" y="1406980"/>
            <a:ext cx="4989194" cy="4081117"/>
          </a:xfrm>
          <a:prstGeom prst="rect">
            <a:avLst/>
          </a:prstGeom>
          <a:noFill/>
        </p:spPr>
        <p:txBody>
          <a:bodyPr wrap="square">
            <a:spAutoFit/>
          </a:bodyPr>
          <a:lstStyle/>
          <a:p>
            <a:pPr algn="just">
              <a:lnSpc>
                <a:spcPct val="90000"/>
              </a:lnSpc>
            </a:pPr>
            <a:r>
              <a:rPr lang="es-ES" dirty="0">
                <a:latin typeface="Arial" panose="020B0604020202020204" pitchFamily="34" charset="0"/>
                <a:cs typeface="Arial" panose="020B0604020202020204" pitchFamily="34" charset="0"/>
              </a:rPr>
              <a:t>C</a:t>
            </a:r>
            <a:r>
              <a:rPr lang="es-ES" i="0" u="none" strike="noStrike" baseline="0" dirty="0">
                <a:latin typeface="Arial" panose="020B0604020202020204" pitchFamily="34" charset="0"/>
                <a:cs typeface="Arial" panose="020B0604020202020204" pitchFamily="34" charset="0"/>
              </a:rPr>
              <a:t>osto total de inversión de ₡ 3 672 575 094,24 que corresponde a ₡124 197 425,85 de preinversión y ₡3 548 377 668,39 de inversión</a:t>
            </a:r>
            <a:endParaRPr lang="es-CR" dirty="0">
              <a:latin typeface="Arial" panose="020B0604020202020204" pitchFamily="34" charset="0"/>
              <a:cs typeface="Arial" panose="020B0604020202020204" pitchFamily="34" charset="0"/>
            </a:endParaRPr>
          </a:p>
          <a:p>
            <a:pPr algn="just">
              <a:lnSpc>
                <a:spcPct val="90000"/>
              </a:lnSpc>
            </a:pPr>
            <a:endParaRPr lang="es-ES" i="0" u="none" strike="noStrike" baseline="0" dirty="0">
              <a:latin typeface="Arial" panose="020B0604020202020204" pitchFamily="34" charset="0"/>
              <a:cs typeface="Arial" panose="020B0604020202020204" pitchFamily="34" charset="0"/>
            </a:endParaRPr>
          </a:p>
          <a:p>
            <a:pPr algn="just">
              <a:lnSpc>
                <a:spcPct val="90000"/>
              </a:lnSpc>
            </a:pPr>
            <a:r>
              <a:rPr lang="es-ES" i="0" u="none" strike="noStrike" baseline="0" dirty="0">
                <a:latin typeface="Arial" panose="020B0604020202020204" pitchFamily="34" charset="0"/>
                <a:cs typeface="Arial" panose="020B0604020202020204" pitchFamily="34" charset="0"/>
              </a:rPr>
              <a:t>Actualmente se están trabajando los términos de referencia para contratar los Estudios de factibilidad, Diseño y Anteproyecto. Al 31 de diciembre del 2024 este proyecto no ha ejecutado recursos y presenta un avance del 10%. </a:t>
            </a:r>
          </a:p>
          <a:p>
            <a:pPr algn="just">
              <a:lnSpc>
                <a:spcPct val="90000"/>
              </a:lnSpc>
            </a:pPr>
            <a:r>
              <a:rPr lang="es-ES" dirty="0">
                <a:latin typeface="Arial" panose="020B0604020202020204" pitchFamily="34" charset="0"/>
                <a:cs typeface="Arial" panose="020B0604020202020204" pitchFamily="34" charset="0"/>
              </a:rPr>
              <a:t>El terreno</a:t>
            </a:r>
            <a:r>
              <a:rPr lang="es-ES" i="0" u="none" strike="noStrike" baseline="0" dirty="0">
                <a:latin typeface="Arial" panose="020B0604020202020204" pitchFamily="34" charset="0"/>
                <a:cs typeface="Arial" panose="020B0604020202020204" pitchFamily="34" charset="0"/>
              </a:rPr>
              <a:t> cuenta con el Estudio de suelos, por parte de la Municipalidad de Poás, tramitado bajo el expediente ICE número D-022-2024, el cual indica que el terreno objeto de la solicitud NO posee limitaciones o restricciones urbanas o del Plan Regulador. </a:t>
            </a:r>
            <a:endParaRPr lang="es-ES" dirty="0">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06E778C0-D8C6-8202-1A27-CA1ED3F22DDF}"/>
              </a:ext>
            </a:extLst>
          </p:cNvPr>
          <p:cNvSpPr txBox="1"/>
          <p:nvPr/>
        </p:nvSpPr>
        <p:spPr>
          <a:xfrm>
            <a:off x="5797868" y="5761612"/>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ANA</a:t>
            </a:r>
            <a:endParaRPr lang="es-CR" sz="1200" dirty="0"/>
          </a:p>
        </p:txBody>
      </p:sp>
    </p:spTree>
    <p:extLst>
      <p:ext uri="{BB962C8B-B14F-4D97-AF65-F5344CB8AC3E}">
        <p14:creationId xmlns:p14="http://schemas.microsoft.com/office/powerpoint/2010/main" val="15151415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E0609-E28D-C45A-EEBD-4884766F2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54DE39-C181-19DB-428D-D816C13D009F}"/>
              </a:ext>
            </a:extLst>
          </p:cNvPr>
          <p:cNvSpPr>
            <a:spLocks noGrp="1"/>
          </p:cNvSpPr>
          <p:nvPr>
            <p:ph type="title"/>
          </p:nvPr>
        </p:nvSpPr>
        <p:spPr>
          <a:xfrm>
            <a:off x="827484" y="452718"/>
            <a:ext cx="6710641" cy="1400530"/>
          </a:xfrm>
        </p:spPr>
        <p:txBody>
          <a:bodyPr anchor="ctr">
            <a:normAutofit fontScale="90000"/>
          </a:bodyPr>
          <a:lstStyle/>
          <a:p>
            <a:pPr>
              <a:lnSpc>
                <a:spcPct val="90000"/>
              </a:lnSpc>
            </a:pPr>
            <a:r>
              <a:rPr lang="es-ES" sz="2700" b="1" dirty="0">
                <a:solidFill>
                  <a:srgbClr val="FFFFFF"/>
                </a:solidFill>
                <a:latin typeface="Arial" panose="020B0604020202020204" pitchFamily="34" charset="0"/>
                <a:cs typeface="Arial" panose="020B0604020202020204" pitchFamily="34" charset="0"/>
              </a:rPr>
              <a:t>Sistema de Registro y Referencia Único (SisRUAP)</a:t>
            </a:r>
            <a:br>
              <a:rPr lang="es-ES" sz="2900" dirty="0">
                <a:solidFill>
                  <a:srgbClr val="FFFFFF"/>
                </a:solidFill>
              </a:rPr>
            </a:br>
            <a:br>
              <a:rPr lang="es-ES" sz="2900" dirty="0">
                <a:solidFill>
                  <a:srgbClr val="FFFFFF"/>
                </a:solidFill>
              </a:rPr>
            </a:br>
            <a:endParaRPr lang="es-ES" sz="2900" dirty="0">
              <a:solidFill>
                <a:srgbClr val="FFFFFF"/>
              </a:solidFill>
            </a:endParaRPr>
          </a:p>
        </p:txBody>
      </p:sp>
      <p:sp>
        <p:nvSpPr>
          <p:cNvPr id="9" name="CuadroTexto 8">
            <a:extLst>
              <a:ext uri="{FF2B5EF4-FFF2-40B4-BE49-F238E27FC236}">
                <a16:creationId xmlns:a16="http://schemas.microsoft.com/office/drawing/2014/main" id="{D2103822-EE9B-7CA0-3AF0-F780AAAD00D6}"/>
              </a:ext>
            </a:extLst>
          </p:cNvPr>
          <p:cNvSpPr txBox="1"/>
          <p:nvPr/>
        </p:nvSpPr>
        <p:spPr>
          <a:xfrm>
            <a:off x="1931075" y="1406980"/>
            <a:ext cx="4989194" cy="5078313"/>
          </a:xfrm>
          <a:prstGeom prst="rect">
            <a:avLst/>
          </a:prstGeom>
          <a:noFill/>
        </p:spPr>
        <p:txBody>
          <a:bodyPr wrap="square">
            <a:spAutoFit/>
          </a:bodyPr>
          <a:lstStyle/>
          <a:p>
            <a:pPr algn="just">
              <a:lnSpc>
                <a:spcPct val="90000"/>
              </a:lnSpc>
            </a:pPr>
            <a:r>
              <a:rPr lang="es-ES" dirty="0">
                <a:latin typeface="Arial" panose="020B0604020202020204" pitchFamily="34" charset="0"/>
                <a:cs typeface="Arial" panose="020B0604020202020204" pitchFamily="34" charset="0"/>
              </a:rPr>
              <a:t>Ejecución presupuestaría total del proyecto a diciembre 2024: ₡148 572 144,00 </a:t>
            </a:r>
          </a:p>
          <a:p>
            <a:pPr algn="just">
              <a:lnSpc>
                <a:spcPct val="90000"/>
              </a:lnSpc>
            </a:pPr>
            <a:r>
              <a:rPr lang="es-ES" dirty="0">
                <a:latin typeface="Arial" panose="020B0604020202020204" pitchFamily="34" charset="0"/>
                <a:cs typeface="Arial" panose="020B0604020202020204" pitchFamily="34" charset="0"/>
              </a:rPr>
              <a:t>Ejecución del presupuesto periodo 2024: ₡ 40 406 410,00 </a:t>
            </a:r>
          </a:p>
          <a:p>
            <a:pPr algn="just">
              <a:lnSpc>
                <a:spcPct val="90000"/>
              </a:lnSpc>
            </a:pPr>
            <a:r>
              <a:rPr lang="es-ES" dirty="0">
                <a:latin typeface="Arial" panose="020B0604020202020204" pitchFamily="34" charset="0"/>
                <a:cs typeface="Arial" panose="020B0604020202020204" pitchFamily="34" charset="0"/>
              </a:rPr>
              <a:t>Presupuesto programado 2025: ₡198 000 000,00 </a:t>
            </a:r>
          </a:p>
          <a:p>
            <a:pPr algn="just">
              <a:lnSpc>
                <a:spcPct val="90000"/>
              </a:lnSpc>
            </a:pPr>
            <a:r>
              <a:rPr lang="es-CR" dirty="0">
                <a:latin typeface="Arial" panose="020B0604020202020204" pitchFamily="34" charset="0"/>
                <a:cs typeface="Arial" panose="020B0604020202020204" pitchFamily="34" charset="0"/>
              </a:rPr>
              <a:t>Código MIDEPLAN: 003110 BPIP </a:t>
            </a:r>
          </a:p>
          <a:p>
            <a:pPr algn="just">
              <a:lnSpc>
                <a:spcPct val="90000"/>
              </a:lnSpc>
            </a:pPr>
            <a:r>
              <a:rPr lang="es-ES" dirty="0">
                <a:latin typeface="Arial" panose="020B0604020202020204" pitchFamily="34" charset="0"/>
                <a:cs typeface="Arial" panose="020B0604020202020204" pitchFamily="34" charset="0"/>
              </a:rPr>
              <a:t>Porcentaje de cumplimiento avance del Proyecto, 90.6% </a:t>
            </a:r>
          </a:p>
          <a:p>
            <a:pPr algn="just">
              <a:lnSpc>
                <a:spcPct val="90000"/>
              </a:lnSpc>
            </a:pPr>
            <a:endParaRPr lang="es-ES" dirty="0">
              <a:latin typeface="Arial" panose="020B0604020202020204" pitchFamily="34" charset="0"/>
              <a:cs typeface="Arial" panose="020B0604020202020204" pitchFamily="34" charset="0"/>
            </a:endParaRPr>
          </a:p>
          <a:p>
            <a:pPr algn="just">
              <a:lnSpc>
                <a:spcPct val="90000"/>
              </a:lnSpc>
            </a:pPr>
            <a:r>
              <a:rPr lang="es-ES" dirty="0">
                <a:latin typeface="Arial" panose="020B0604020202020204" pitchFamily="34" charset="0"/>
                <a:cs typeface="Arial" panose="020B0604020202020204" pitchFamily="34" charset="0"/>
              </a:rPr>
              <a:t>El 12 de julio del 2024, mediante el oficio INAMU-PE-DE-0168-2024 se modifica la fecha de conminación del proyecto señalando que el “proceso de contratación de la III fase está bastante retrasado y se espera gestionar la contratación durante el segundo semestre del presente año, por lo tanto, el desarrollo de esta fase del SisRUAP se alargará hasta el 2025” </a:t>
            </a:r>
          </a:p>
          <a:p>
            <a:pPr algn="just">
              <a:lnSpc>
                <a:spcPct val="90000"/>
              </a:lnSpc>
            </a:pPr>
            <a:r>
              <a:rPr lang="es-CR" dirty="0">
                <a:latin typeface="Arial" panose="020B0604020202020204" pitchFamily="34" charset="0"/>
                <a:cs typeface="Arial" panose="020B0604020202020204" pitchFamily="34" charset="0"/>
              </a:rPr>
              <a:t>Responsables: Dirección Estratégica y Unidad </a:t>
            </a:r>
            <a:r>
              <a:rPr lang="es-CR">
                <a:latin typeface="Arial" panose="020B0604020202020204" pitchFamily="34" charset="0"/>
                <a:cs typeface="Arial" panose="020B0604020202020204" pitchFamily="34" charset="0"/>
              </a:rPr>
              <a:t>de Informática -INAMU</a:t>
            </a:r>
            <a:endParaRPr lang="es-CR" dirty="0">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F9A75531-A38D-74D0-834B-8CE12FFC6058}"/>
              </a:ext>
            </a:extLst>
          </p:cNvPr>
          <p:cNvSpPr txBox="1"/>
          <p:nvPr/>
        </p:nvSpPr>
        <p:spPr>
          <a:xfrm>
            <a:off x="5797868" y="5761612"/>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ANA</a:t>
            </a:r>
            <a:endParaRPr lang="es-CR" sz="1200" dirty="0"/>
          </a:p>
        </p:txBody>
      </p:sp>
    </p:spTree>
    <p:extLst>
      <p:ext uri="{BB962C8B-B14F-4D97-AF65-F5344CB8AC3E}">
        <p14:creationId xmlns:p14="http://schemas.microsoft.com/office/powerpoint/2010/main" val="1025497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4969" y="1015140"/>
            <a:ext cx="4393770" cy="1030636"/>
          </a:xfrm>
        </p:spPr>
        <p:txBody>
          <a:bodyPr vert="horz" lIns="91440" tIns="45720" rIns="91440" bIns="45720" rtlCol="0" anchor="b">
            <a:noAutofit/>
          </a:bodyPr>
          <a:lstStyle/>
          <a:p>
            <a:pPr algn="ctr" defTabSz="457200">
              <a:lnSpc>
                <a:spcPct val="90000"/>
              </a:lnSpc>
            </a:pPr>
            <a:r>
              <a:rPr lang="en-US" sz="3000" b="1" i="0" kern="1200" dirty="0">
                <a:solidFill>
                  <a:srgbClr val="EBEBEB"/>
                </a:solidFill>
                <a:latin typeface="Arial" panose="020B0604020202020204" pitchFamily="34" charset="0"/>
                <a:cs typeface="Arial" panose="020B0604020202020204" pitchFamily="34" charset="0"/>
              </a:rPr>
              <a:t>Proyectos de Inversión Pública en </a:t>
            </a:r>
            <a:r>
              <a:rPr lang="en-US" sz="3000" b="1" dirty="0">
                <a:solidFill>
                  <a:srgbClr val="EBEBEB"/>
                </a:solidFill>
                <a:latin typeface="Arial" panose="020B0604020202020204" pitchFamily="34" charset="0"/>
                <a:cs typeface="Arial" panose="020B0604020202020204" pitchFamily="34" charset="0"/>
              </a:rPr>
              <a:t>p</a:t>
            </a:r>
            <a:r>
              <a:rPr lang="en-US" sz="3000" b="1" i="0" kern="1200" dirty="0">
                <a:solidFill>
                  <a:srgbClr val="EBEBEB"/>
                </a:solidFill>
                <a:latin typeface="Arial" panose="020B0604020202020204" pitchFamily="34" charset="0"/>
                <a:cs typeface="Arial" panose="020B0604020202020204" pitchFamily="34" charset="0"/>
              </a:rPr>
              <a:t>rogramación </a:t>
            </a:r>
            <a:r>
              <a:rPr lang="en-US" sz="3000" b="1" dirty="0">
                <a:solidFill>
                  <a:srgbClr val="EBEBEB"/>
                </a:solidFill>
                <a:latin typeface="Arial" panose="020B0604020202020204" pitchFamily="34" charset="0"/>
                <a:cs typeface="Arial" panose="020B0604020202020204" pitchFamily="34" charset="0"/>
              </a:rPr>
              <a:t>f</a:t>
            </a:r>
            <a:r>
              <a:rPr lang="en-US" sz="3000" b="1" i="0" kern="1200" dirty="0">
                <a:solidFill>
                  <a:srgbClr val="EBEBEB"/>
                </a:solidFill>
                <a:latin typeface="Arial" panose="020B0604020202020204" pitchFamily="34" charset="0"/>
                <a:cs typeface="Arial" panose="020B0604020202020204" pitchFamily="34" charset="0"/>
              </a:rPr>
              <a:t>utura</a:t>
            </a:r>
          </a:p>
        </p:txBody>
      </p:sp>
      <p:pic>
        <p:nvPicPr>
          <p:cNvPr id="6" name="Graphic 5" descr="Daily Calendar">
            <a:extLst>
              <a:ext uri="{FF2B5EF4-FFF2-40B4-BE49-F238E27FC236}">
                <a16:creationId xmlns:a16="http://schemas.microsoft.com/office/drawing/2014/main" id="{68AFE500-FEC2-17C2-F4A7-93F0D2D4BB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5430" y="2441986"/>
            <a:ext cx="2202627" cy="2202627"/>
          </a:xfrm>
          <a:prstGeom prst="rect">
            <a:avLst/>
          </a:prstGeom>
          <a:effectLst/>
        </p:spPr>
      </p:pic>
      <p:sp>
        <p:nvSpPr>
          <p:cNvPr id="3" name="CuadroTexto 2">
            <a:extLst>
              <a:ext uri="{FF2B5EF4-FFF2-40B4-BE49-F238E27FC236}">
                <a16:creationId xmlns:a16="http://schemas.microsoft.com/office/drawing/2014/main" id="{EB75A0DB-DDF9-B25D-13AD-54F14BD2B020}"/>
              </a:ext>
            </a:extLst>
          </p:cNvPr>
          <p:cNvSpPr txBox="1"/>
          <p:nvPr/>
        </p:nvSpPr>
        <p:spPr>
          <a:xfrm>
            <a:off x="5797868" y="5761612"/>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ANA</a:t>
            </a:r>
            <a:endParaRPr lang="es-C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nodeType="withEffect">
                                  <p:stCondLst>
                                    <p:cond delay="500"/>
                                  </p:stCondLst>
                                  <p:iterate>
                                    <p:tmPct val="10000"/>
                                  </p:iterate>
                                  <p:childTnLst>
                                    <p:set>
                                      <p:cBhvr>
                                        <p:cTn id="9" dur="1" fill="hold">
                                          <p:stCondLst>
                                            <p:cond delay="0"/>
                                          </p:stCondLst>
                                        </p:cTn>
                                        <p:tgtEl>
                                          <p:spTgt spid="6"/>
                                        </p:tgtEl>
                                        <p:attrNameLst>
                                          <p:attrName>style.visibility</p:attrName>
                                        </p:attrNameLst>
                                      </p:cBhvr>
                                      <p:to>
                                        <p:strVal val="visible"/>
                                      </p:to>
                                    </p:set>
                                    <p:animEffect transition="in" filter="fade">
                                      <p:cBhvr>
                                        <p:cTn id="10"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76E04-3DAC-A8CE-A2FC-62BF3B208AB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113B554-712B-996D-B806-93AFBD77F42F}"/>
              </a:ext>
            </a:extLst>
          </p:cNvPr>
          <p:cNvSpPr>
            <a:spLocks noGrp="1"/>
          </p:cNvSpPr>
          <p:nvPr>
            <p:ph type="ctrTitle"/>
          </p:nvPr>
        </p:nvSpPr>
        <p:spPr>
          <a:xfrm>
            <a:off x="883920" y="292231"/>
            <a:ext cx="6858000" cy="1275514"/>
          </a:xfrm>
        </p:spPr>
        <p:txBody>
          <a:bodyPr>
            <a:noAutofit/>
          </a:bodyPr>
          <a:lstStyle/>
          <a:p>
            <a:pPr algn="ctr"/>
            <a:r>
              <a:rPr lang="es-ES" sz="2200" b="1" i="0" u="none" strike="noStrike" baseline="0" dirty="0">
                <a:solidFill>
                  <a:srgbClr val="EBEBEB"/>
                </a:solidFill>
                <a:latin typeface="Arial" panose="020B0604020202020204" pitchFamily="34" charset="0"/>
                <a:cs typeface="Arial" panose="020B0604020202020204" pitchFamily="34" charset="0"/>
              </a:rPr>
              <a:t>Estudio, diseño y construcción de la sede del Instituto Nacional de las Mujeres, en el Distrito Ciudad Quesada, en la Provincia de Alajuela</a:t>
            </a:r>
            <a:endParaRPr lang="es-CR" sz="2200" b="1" dirty="0">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037D3ED8-9F05-49FF-1993-69B8264C6476}"/>
              </a:ext>
            </a:extLst>
          </p:cNvPr>
          <p:cNvSpPr txBox="1"/>
          <p:nvPr/>
        </p:nvSpPr>
        <p:spPr>
          <a:xfrm>
            <a:off x="708660" y="1999915"/>
            <a:ext cx="7692390" cy="738664"/>
          </a:xfrm>
          <a:prstGeom prst="rect">
            <a:avLst/>
          </a:prstGeom>
          <a:noFill/>
        </p:spPr>
        <p:txBody>
          <a:bodyPr wrap="square">
            <a:spAutoFit/>
          </a:bodyPr>
          <a:lstStyle/>
          <a:p>
            <a:pPr marL="257175" indent="-257175" algn="just">
              <a:buFont typeface="Wingdings" panose="05000000000000000000" pitchFamily="2" charset="2"/>
              <a:buChar char=""/>
            </a:pPr>
            <a:r>
              <a:rPr lang="es-CR" sz="1400" dirty="0">
                <a:latin typeface="Arial" panose="020B0604020202020204" pitchFamily="34" charset="0"/>
                <a:ea typeface="Times New Roman" panose="02020603050405020304" pitchFamily="18" charset="0"/>
                <a:cs typeface="Arial" panose="020B0604020202020204" pitchFamily="34" charset="0"/>
              </a:rPr>
              <a:t>El terreno cuenta con una topografía plana, sobre nivel de calle, con un área de 2.000 metros cuadrados, frente a calle publica, cuenta con servicios básicos. Plano # A-1936659-2016.</a:t>
            </a:r>
          </a:p>
        </p:txBody>
      </p:sp>
      <p:pic>
        <p:nvPicPr>
          <p:cNvPr id="5" name="Imagen 4">
            <a:extLst>
              <a:ext uri="{FF2B5EF4-FFF2-40B4-BE49-F238E27FC236}">
                <a16:creationId xmlns:a16="http://schemas.microsoft.com/office/drawing/2014/main" id="{35A9601A-2F25-652A-63B8-565627C00FB2}"/>
              </a:ext>
            </a:extLst>
          </p:cNvPr>
          <p:cNvPicPr>
            <a:picLocks noChangeAspect="1"/>
          </p:cNvPicPr>
          <p:nvPr/>
        </p:nvPicPr>
        <p:blipFill>
          <a:blip r:embed="rId2"/>
          <a:stretch>
            <a:fillRect/>
          </a:stretch>
        </p:blipFill>
        <p:spPr>
          <a:xfrm>
            <a:off x="708660" y="2861518"/>
            <a:ext cx="4791872" cy="1911262"/>
          </a:xfrm>
          <a:prstGeom prst="rect">
            <a:avLst/>
          </a:prstGeom>
        </p:spPr>
      </p:pic>
      <p:sp>
        <p:nvSpPr>
          <p:cNvPr id="7" name="CuadroTexto 6">
            <a:extLst>
              <a:ext uri="{FF2B5EF4-FFF2-40B4-BE49-F238E27FC236}">
                <a16:creationId xmlns:a16="http://schemas.microsoft.com/office/drawing/2014/main" id="{9196CD3C-B96B-4AAD-A7D2-C132532AC0AB}"/>
              </a:ext>
            </a:extLst>
          </p:cNvPr>
          <p:cNvSpPr txBox="1"/>
          <p:nvPr/>
        </p:nvSpPr>
        <p:spPr>
          <a:xfrm>
            <a:off x="777240" y="4850839"/>
            <a:ext cx="4570857" cy="439416"/>
          </a:xfrm>
          <a:prstGeom prst="rect">
            <a:avLst/>
          </a:prstGeom>
          <a:noFill/>
        </p:spPr>
        <p:txBody>
          <a:bodyPr wrap="square">
            <a:spAutoFit/>
          </a:bodyPr>
          <a:lstStyle/>
          <a:p>
            <a:pPr algn="ctr">
              <a:lnSpc>
                <a:spcPct val="150000"/>
              </a:lnSpc>
            </a:pPr>
            <a:r>
              <a:rPr lang="es-CR" sz="800" b="1" i="1" dirty="0">
                <a:latin typeface="Arial" panose="020B0604020202020204" pitchFamily="34" charset="0"/>
                <a:ea typeface="Times New Roman" panose="02020603050405020304" pitchFamily="18" charset="0"/>
              </a:rPr>
              <a:t>FUENTE: IMAGEN GOOGLE EARTH TERRENO DEL PROYECTO “ NUEVA REGIONAL DEL INAMU HUETAR NORTE”</a:t>
            </a:r>
            <a:endParaRPr lang="es-CR" sz="800" i="1" dirty="0">
              <a:latin typeface="Times New Roman" panose="02020603050405020304" pitchFamily="18" charset="0"/>
              <a:ea typeface="Times New Roman" panose="02020603050405020304" pitchFamily="18" charset="0"/>
            </a:endParaRPr>
          </a:p>
        </p:txBody>
      </p:sp>
      <p:sp>
        <p:nvSpPr>
          <p:cNvPr id="9" name="CuadroTexto 8">
            <a:extLst>
              <a:ext uri="{FF2B5EF4-FFF2-40B4-BE49-F238E27FC236}">
                <a16:creationId xmlns:a16="http://schemas.microsoft.com/office/drawing/2014/main" id="{3ACEDF3C-8C3E-276B-729B-F6BD031698E5}"/>
              </a:ext>
            </a:extLst>
          </p:cNvPr>
          <p:cNvSpPr txBox="1"/>
          <p:nvPr/>
        </p:nvSpPr>
        <p:spPr>
          <a:xfrm>
            <a:off x="5562254" y="2917671"/>
            <a:ext cx="3306076" cy="3323987"/>
          </a:xfrm>
          <a:prstGeom prst="rect">
            <a:avLst/>
          </a:prstGeom>
          <a:noFill/>
        </p:spPr>
        <p:txBody>
          <a:bodyPr wrap="square">
            <a:spAutoFit/>
          </a:bodyPr>
          <a:lstStyle/>
          <a:p>
            <a:pPr marL="257175" indent="-257175" algn="just">
              <a:buFont typeface="Wingdings" panose="05000000000000000000" pitchFamily="2" charset="2"/>
              <a:buChar char=""/>
            </a:pPr>
            <a:r>
              <a:rPr lang="es-CR" sz="1400" dirty="0">
                <a:latin typeface="Arial" panose="020B0604020202020204" pitchFamily="34" charset="0"/>
                <a:ea typeface="Times New Roman" panose="02020603050405020304" pitchFamily="18" charset="0"/>
                <a:cs typeface="Arial" panose="020B0604020202020204" pitchFamily="34" charset="0"/>
              </a:rPr>
              <a:t>Colindancias: al norte Desarrolladora CEL Madrigal S.A, al sur servidumbre de paso frente 55.27 m, oeste: Banco Improsa (canal revestido paso de agua) y al este Desarrolladora CEL Madrigal S.A. Sobre las consultas realizadas del paso de agua, es un canal revestido de concreto controlado aguas arriba, según la información recopilada con los Funcionarios de Migración, instalaciones vecinas llevan cerca de 6 años rentando la edificación y nunca se ha producido desbordamiento del mismo.</a:t>
            </a:r>
          </a:p>
        </p:txBody>
      </p:sp>
      <p:sp>
        <p:nvSpPr>
          <p:cNvPr id="3" name="CuadroTexto 2">
            <a:extLst>
              <a:ext uri="{FF2B5EF4-FFF2-40B4-BE49-F238E27FC236}">
                <a16:creationId xmlns:a16="http://schemas.microsoft.com/office/drawing/2014/main" id="{F85702E6-3ADB-AFCA-2DC8-A4ED885EAEA4}"/>
              </a:ext>
            </a:extLst>
          </p:cNvPr>
          <p:cNvSpPr txBox="1"/>
          <p:nvPr/>
        </p:nvSpPr>
        <p:spPr>
          <a:xfrm>
            <a:off x="5797868" y="6288770"/>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ANA</a:t>
            </a:r>
            <a:endParaRPr lang="es-CR" sz="1200" dirty="0"/>
          </a:p>
        </p:txBody>
      </p:sp>
    </p:spTree>
    <p:extLst>
      <p:ext uri="{BB962C8B-B14F-4D97-AF65-F5344CB8AC3E}">
        <p14:creationId xmlns:p14="http://schemas.microsoft.com/office/powerpoint/2010/main" val="7241896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C03F64-7631-4F4F-7E32-62DD057EFF6F}"/>
              </a:ext>
            </a:extLst>
          </p:cNvPr>
          <p:cNvSpPr>
            <a:spLocks noGrp="1"/>
          </p:cNvSpPr>
          <p:nvPr>
            <p:ph type="ctrTitle"/>
          </p:nvPr>
        </p:nvSpPr>
        <p:spPr>
          <a:xfrm>
            <a:off x="198120" y="10287"/>
            <a:ext cx="7748016" cy="1540121"/>
          </a:xfrm>
        </p:spPr>
        <p:txBody>
          <a:bodyPr>
            <a:noAutofit/>
          </a:bodyPr>
          <a:lstStyle/>
          <a:p>
            <a:pPr algn="just"/>
            <a:r>
              <a:rPr lang="es-ES" sz="2200" b="1" i="0" u="none" strike="noStrike" baseline="0" dirty="0">
                <a:solidFill>
                  <a:srgbClr val="EBEBEB"/>
                </a:solidFill>
                <a:latin typeface="Arial" panose="020B0604020202020204" pitchFamily="34" charset="0"/>
                <a:cs typeface="Arial" panose="020B0604020202020204" pitchFamily="34" charset="0"/>
              </a:rPr>
              <a:t>Estudio, Diseño y Construcción de la Sede del Instituto Nacional de las Mujeres (INAMU), en el distrito Guaycará (Rio Claro), Cantón Golfito, Provincia Puntarenas</a:t>
            </a:r>
            <a:endParaRPr lang="es-CR" sz="2200" b="1" dirty="0">
              <a:latin typeface="Arial" panose="020B0604020202020204" pitchFamily="34" charset="0"/>
              <a:cs typeface="Arial" panose="020B0604020202020204" pitchFamily="34" charset="0"/>
            </a:endParaRPr>
          </a:p>
        </p:txBody>
      </p:sp>
      <p:pic>
        <p:nvPicPr>
          <p:cNvPr id="4" name="Imagen 3" descr="Interfaz de usuario gráfica, Aplicación&#10;&#10;Descripción generada automáticamente">
            <a:extLst>
              <a:ext uri="{FF2B5EF4-FFF2-40B4-BE49-F238E27FC236}">
                <a16:creationId xmlns:a16="http://schemas.microsoft.com/office/drawing/2014/main" id="{E5ADABD3-3A3D-E857-2AFA-DF28F9C90347}"/>
              </a:ext>
            </a:extLst>
          </p:cNvPr>
          <p:cNvPicPr>
            <a:picLocks noChangeAspect="1"/>
          </p:cNvPicPr>
          <p:nvPr/>
        </p:nvPicPr>
        <p:blipFill rotWithShape="1">
          <a:blip r:embed="rId2"/>
          <a:srcRect t="19513" r="19778" b="7463"/>
          <a:stretch/>
        </p:blipFill>
        <p:spPr bwMode="auto">
          <a:xfrm>
            <a:off x="486632" y="1938861"/>
            <a:ext cx="5148857" cy="2498265"/>
          </a:xfrm>
          <a:prstGeom prst="rect">
            <a:avLst/>
          </a:prstGeom>
          <a:ln>
            <a:noFill/>
          </a:ln>
          <a:extLst>
            <a:ext uri="{53640926-AAD7-44D8-BBD7-CCE9431645EC}">
              <a14:shadowObscured xmlns:a14="http://schemas.microsoft.com/office/drawing/2010/main"/>
            </a:ext>
          </a:extLst>
        </p:spPr>
      </p:pic>
      <p:sp>
        <p:nvSpPr>
          <p:cNvPr id="5" name="Cuadro de texto 31">
            <a:extLst>
              <a:ext uri="{FF2B5EF4-FFF2-40B4-BE49-F238E27FC236}">
                <a16:creationId xmlns:a16="http://schemas.microsoft.com/office/drawing/2014/main" id="{24DC720A-4415-53CE-9744-E8CF8E3B09AF}"/>
              </a:ext>
            </a:extLst>
          </p:cNvPr>
          <p:cNvSpPr txBox="1"/>
          <p:nvPr/>
        </p:nvSpPr>
        <p:spPr>
          <a:xfrm>
            <a:off x="2456688" y="2479167"/>
            <a:ext cx="952500" cy="171450"/>
          </a:xfrm>
          <a:prstGeom prst="rect">
            <a:avLst/>
          </a:prstGeom>
          <a:solidFill>
            <a:schemeClr val="lt1"/>
          </a:solidFill>
          <a:ln w="6350">
            <a:solidFill>
              <a:prstClr val="black"/>
            </a:solidFill>
          </a:ln>
        </p:spPr>
        <p:txBody>
          <a:bodyPr rot="0" spcFirstLastPara="0" vert="horz" wrap="square" lIns="68580" tIns="34290" rIns="68580" bIns="34290" numCol="1" spcCol="0" rtlCol="0" fromWordArt="0" anchor="t" anchorCtr="0" forceAA="0" compatLnSpc="1">
            <a:prstTxWarp prst="textNoShape">
              <a:avLst/>
            </a:prstTxWarp>
            <a:noAutofit/>
          </a:bodyPr>
          <a:lstStyle/>
          <a:p>
            <a:pPr algn="ctr"/>
            <a:r>
              <a:rPr lang="es-ES" sz="675" dirty="0">
                <a:latin typeface="Times New Roman" panose="02020603050405020304" pitchFamily="18" charset="0"/>
                <a:ea typeface="Times New Roman" panose="02020603050405020304" pitchFamily="18" charset="0"/>
              </a:rPr>
              <a:t>Terreno Nueva Sede</a:t>
            </a:r>
            <a:endParaRPr lang="es-CR" sz="900" dirty="0">
              <a:latin typeface="Times New Roman" panose="02020603050405020304" pitchFamily="18" charset="0"/>
              <a:ea typeface="Times New Roman" panose="02020603050405020304" pitchFamily="18" charset="0"/>
            </a:endParaRPr>
          </a:p>
        </p:txBody>
      </p:sp>
      <p:sp>
        <p:nvSpPr>
          <p:cNvPr id="6" name="Cuadro de texto 31">
            <a:extLst>
              <a:ext uri="{FF2B5EF4-FFF2-40B4-BE49-F238E27FC236}">
                <a16:creationId xmlns:a16="http://schemas.microsoft.com/office/drawing/2014/main" id="{53C52DE0-FFCE-D4F8-09BB-9F6D84FA8737}"/>
              </a:ext>
            </a:extLst>
          </p:cNvPr>
          <p:cNvSpPr txBox="1"/>
          <p:nvPr/>
        </p:nvSpPr>
        <p:spPr>
          <a:xfrm>
            <a:off x="4327779" y="2715768"/>
            <a:ext cx="857250" cy="280988"/>
          </a:xfrm>
          <a:prstGeom prst="rect">
            <a:avLst/>
          </a:prstGeom>
          <a:solidFill>
            <a:sysClr val="window" lastClr="FFFFFF"/>
          </a:solidFill>
          <a:ln w="6350">
            <a:solidFill>
              <a:prstClr val="black"/>
            </a:solidFill>
          </a:ln>
        </p:spPr>
        <p:txBody>
          <a:bodyPr rot="0" spcFirstLastPara="0" vert="horz" wrap="square" lIns="68580" tIns="34290" rIns="68580" bIns="34290" numCol="1" spcCol="0" rtlCol="0" fromWordArt="0" anchor="t" anchorCtr="0" forceAA="0" compatLnSpc="1">
            <a:prstTxWarp prst="textNoShape">
              <a:avLst/>
            </a:prstTxWarp>
            <a:noAutofit/>
          </a:bodyPr>
          <a:lstStyle/>
          <a:p>
            <a:pPr algn="ctr"/>
            <a:r>
              <a:rPr lang="es-ES" sz="600" dirty="0">
                <a:latin typeface="Times New Roman" panose="02020603050405020304" pitchFamily="18" charset="0"/>
                <a:ea typeface="Times New Roman" panose="02020603050405020304" pitchFamily="18" charset="0"/>
              </a:rPr>
              <a:t>Sede Regional Brunca (edificación alquilada</a:t>
            </a:r>
            <a:r>
              <a:rPr lang="es-ES" sz="675" dirty="0">
                <a:latin typeface="Times New Roman" panose="02020603050405020304" pitchFamily="18" charset="0"/>
                <a:ea typeface="Times New Roman" panose="02020603050405020304" pitchFamily="18" charset="0"/>
              </a:rPr>
              <a:t>)</a:t>
            </a:r>
            <a:endParaRPr lang="es-CR" sz="900" dirty="0">
              <a:latin typeface="Times New Roman" panose="02020603050405020304" pitchFamily="18" charset="0"/>
              <a:ea typeface="Times New Roman" panose="02020603050405020304" pitchFamily="18" charset="0"/>
            </a:endParaRPr>
          </a:p>
        </p:txBody>
      </p:sp>
      <p:sp>
        <p:nvSpPr>
          <p:cNvPr id="8" name="CuadroTexto 7">
            <a:extLst>
              <a:ext uri="{FF2B5EF4-FFF2-40B4-BE49-F238E27FC236}">
                <a16:creationId xmlns:a16="http://schemas.microsoft.com/office/drawing/2014/main" id="{184EF379-DE21-2012-3DFB-A20BC67C5F37}"/>
              </a:ext>
            </a:extLst>
          </p:cNvPr>
          <p:cNvSpPr txBox="1"/>
          <p:nvPr/>
        </p:nvSpPr>
        <p:spPr>
          <a:xfrm>
            <a:off x="1383005" y="4499383"/>
            <a:ext cx="2882147" cy="507831"/>
          </a:xfrm>
          <a:prstGeom prst="rect">
            <a:avLst/>
          </a:prstGeom>
          <a:noFill/>
        </p:spPr>
        <p:txBody>
          <a:bodyPr wrap="square">
            <a:spAutoFit/>
          </a:bodyPr>
          <a:lstStyle/>
          <a:p>
            <a:r>
              <a:rPr lang="es-CR" sz="900" dirty="0">
                <a:latin typeface="Arial" panose="020B0604020202020204" pitchFamily="34" charset="0"/>
                <a:ea typeface="Times New Roman" panose="02020603050405020304" pitchFamily="18" charset="0"/>
              </a:rPr>
              <a:t>Terreno propiedad del INAMU plano de catastro P-2077419-2018, ubicado en Rio Claro, Golfito, Provincia Puntarenas </a:t>
            </a:r>
            <a:endParaRPr lang="es-CR" sz="900" dirty="0"/>
          </a:p>
        </p:txBody>
      </p:sp>
      <p:sp>
        <p:nvSpPr>
          <p:cNvPr id="10" name="CuadroTexto 9">
            <a:extLst>
              <a:ext uri="{FF2B5EF4-FFF2-40B4-BE49-F238E27FC236}">
                <a16:creationId xmlns:a16="http://schemas.microsoft.com/office/drawing/2014/main" id="{C2A55455-C00D-4AF2-758D-27314230B50D}"/>
              </a:ext>
            </a:extLst>
          </p:cNvPr>
          <p:cNvSpPr txBox="1"/>
          <p:nvPr/>
        </p:nvSpPr>
        <p:spPr>
          <a:xfrm>
            <a:off x="5776961" y="1796796"/>
            <a:ext cx="2946747" cy="4680448"/>
          </a:xfrm>
          <a:prstGeom prst="rect">
            <a:avLst/>
          </a:prstGeom>
          <a:noFill/>
        </p:spPr>
        <p:txBody>
          <a:bodyPr wrap="square">
            <a:spAutoFit/>
          </a:bodyPr>
          <a:lstStyle/>
          <a:p>
            <a:pPr algn="just">
              <a:lnSpc>
                <a:spcPct val="150000"/>
              </a:lnSpc>
            </a:pPr>
            <a:r>
              <a:rPr lang="es-CR" sz="1000" b="1" dirty="0">
                <a:latin typeface="Arial" panose="020B0604020202020204" pitchFamily="34" charset="0"/>
                <a:ea typeface="Times New Roman" panose="02020603050405020304" pitchFamily="18" charset="0"/>
                <a:cs typeface="Arial" panose="020B0604020202020204" pitchFamily="34" charset="0"/>
              </a:rPr>
              <a:t>Terreno futura Sede Regional Brunca del INAMU </a:t>
            </a:r>
            <a:endParaRPr lang="es-CR" sz="1000"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es-CR" sz="1000" dirty="0">
                <a:latin typeface="Arial" panose="020B0604020202020204" pitchFamily="34" charset="0"/>
                <a:ea typeface="Times New Roman" panose="02020603050405020304" pitchFamily="18" charset="0"/>
                <a:cs typeface="Arial" panose="020B0604020202020204" pitchFamily="34" charset="0"/>
              </a:rPr>
              <a:t>El terreno cuenta con un área de 1.575 metros cuadrados, el terreno se ubica 200 metros norte y 20 metros al este aproximadamente de la cancha de futbol de rio claro y de la ruta Interamericana sur. Es un terreno con topografía plana, levemente bajo nivel de calle, frente a calle pública, cuenta con servicios básicos agua, electricidad, actualmente en la zona se brinda fibra óptica, las velocidades de internet son: 30 megas, 50 megas, 100 megas, 200 megas, 300 megas y 500 megas. Cuenta con una casa de concreto, una estructura similar a un rancho para parqueo y una pequeña bodega. Así como árboles frutales y vegetación; se encuentra cercado en tres de sus perímetros con malla ciclón y un murete de concreto, en el sector frontal una tapia baja con verja cuenta con una única entrada y salida hacia calle publica  </a:t>
            </a:r>
          </a:p>
        </p:txBody>
      </p:sp>
      <p:sp>
        <p:nvSpPr>
          <p:cNvPr id="3" name="CuadroTexto 2">
            <a:extLst>
              <a:ext uri="{FF2B5EF4-FFF2-40B4-BE49-F238E27FC236}">
                <a16:creationId xmlns:a16="http://schemas.microsoft.com/office/drawing/2014/main" id="{F9AC4095-3FA6-8963-8EF3-39497AD6C143}"/>
              </a:ext>
            </a:extLst>
          </p:cNvPr>
          <p:cNvSpPr txBox="1"/>
          <p:nvPr/>
        </p:nvSpPr>
        <p:spPr>
          <a:xfrm>
            <a:off x="5526166" y="6446633"/>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ANA</a:t>
            </a:r>
            <a:endParaRPr lang="es-CR" sz="1200" dirty="0"/>
          </a:p>
        </p:txBody>
      </p:sp>
    </p:spTree>
    <p:extLst>
      <p:ext uri="{BB962C8B-B14F-4D97-AF65-F5344CB8AC3E}">
        <p14:creationId xmlns:p14="http://schemas.microsoft.com/office/powerpoint/2010/main" val="2177498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B50C43-509A-99C1-A7ED-063AFFA74BFB}"/>
              </a:ext>
            </a:extLst>
          </p:cNvPr>
          <p:cNvSpPr>
            <a:spLocks noGrp="1"/>
          </p:cNvSpPr>
          <p:nvPr>
            <p:ph type="title"/>
          </p:nvPr>
        </p:nvSpPr>
        <p:spPr>
          <a:xfrm>
            <a:off x="678730" y="697584"/>
            <a:ext cx="6525560" cy="772997"/>
          </a:xfrm>
        </p:spPr>
        <p:txBody>
          <a:bodyPr/>
          <a:lstStyle/>
          <a:p>
            <a:r>
              <a:rPr lang="es-ES" sz="2400" b="1" dirty="0">
                <a:latin typeface="Arial" panose="020B0604020202020204" pitchFamily="34" charset="0"/>
                <a:cs typeface="Arial" panose="020B0604020202020204" pitchFamily="34" charset="0"/>
              </a:rPr>
              <a:t>Nueva Sede Regional Huetar Norte </a:t>
            </a:r>
            <a:endParaRPr lang="es-CR" sz="2400" b="1" dirty="0">
              <a:latin typeface="Arial" panose="020B0604020202020204" pitchFamily="34" charset="0"/>
              <a:cs typeface="Arial" panose="020B0604020202020204" pitchFamily="34" charset="0"/>
            </a:endParaRPr>
          </a:p>
        </p:txBody>
      </p:sp>
      <p:pic>
        <p:nvPicPr>
          <p:cNvPr id="4" name="Marcador de contenido 3" descr="Vista de una carretera&#10;&#10;Descripción generada automáticamente">
            <a:extLst>
              <a:ext uri="{FF2B5EF4-FFF2-40B4-BE49-F238E27FC236}">
                <a16:creationId xmlns:a16="http://schemas.microsoft.com/office/drawing/2014/main" id="{E8C08409-C8A5-4D7B-C590-A5EED6F47E1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08859" y="1470581"/>
            <a:ext cx="4648121" cy="3009193"/>
          </a:xfrm>
          <a:prstGeom prst="rect">
            <a:avLst/>
          </a:prstGeom>
          <a:noFill/>
          <a:ln>
            <a:noFill/>
          </a:ln>
        </p:spPr>
      </p:pic>
      <p:sp>
        <p:nvSpPr>
          <p:cNvPr id="7" name="CuadroTexto 6">
            <a:extLst>
              <a:ext uri="{FF2B5EF4-FFF2-40B4-BE49-F238E27FC236}">
                <a16:creationId xmlns:a16="http://schemas.microsoft.com/office/drawing/2014/main" id="{8FA82761-4D52-6976-75D0-016F21CB759D}"/>
              </a:ext>
            </a:extLst>
          </p:cNvPr>
          <p:cNvSpPr txBox="1"/>
          <p:nvPr/>
        </p:nvSpPr>
        <p:spPr>
          <a:xfrm>
            <a:off x="2502175" y="4598048"/>
            <a:ext cx="4572000" cy="376578"/>
          </a:xfrm>
          <a:prstGeom prst="rect">
            <a:avLst/>
          </a:prstGeom>
          <a:noFill/>
        </p:spPr>
        <p:txBody>
          <a:bodyPr wrap="square">
            <a:spAutoFit/>
          </a:bodyPr>
          <a:lstStyle/>
          <a:p>
            <a:pPr algn="ctr">
              <a:lnSpc>
                <a:spcPct val="150000"/>
              </a:lnSpc>
            </a:pPr>
            <a:r>
              <a:rPr lang="es-CR" sz="1400" b="1" dirty="0">
                <a:latin typeface="Arial" panose="020B0604020202020204" pitchFamily="34" charset="0"/>
                <a:ea typeface="Times New Roman" panose="02020603050405020304" pitchFamily="18" charset="0"/>
              </a:rPr>
              <a:t>Servidumbre y Frente Terreno A-1936659-2016</a:t>
            </a:r>
            <a:endParaRPr lang="es-CR" sz="1400" dirty="0">
              <a:latin typeface="Times New Roman" panose="02020603050405020304" pitchFamily="18" charset="0"/>
              <a:ea typeface="Times New Roman" panose="02020603050405020304" pitchFamily="18" charset="0"/>
            </a:endParaRPr>
          </a:p>
        </p:txBody>
      </p:sp>
      <p:sp>
        <p:nvSpPr>
          <p:cNvPr id="6" name="CuadroTexto 5">
            <a:extLst>
              <a:ext uri="{FF2B5EF4-FFF2-40B4-BE49-F238E27FC236}">
                <a16:creationId xmlns:a16="http://schemas.microsoft.com/office/drawing/2014/main" id="{7366E3C3-5FB8-AB1A-1C50-1F980752353B}"/>
              </a:ext>
            </a:extLst>
          </p:cNvPr>
          <p:cNvSpPr txBox="1"/>
          <p:nvPr/>
        </p:nvSpPr>
        <p:spPr>
          <a:xfrm>
            <a:off x="2308860" y="4979980"/>
            <a:ext cx="5457895" cy="1255728"/>
          </a:xfrm>
          <a:prstGeom prst="rect">
            <a:avLst/>
          </a:prstGeom>
          <a:noFill/>
        </p:spPr>
        <p:txBody>
          <a:bodyPr wrap="square">
            <a:spAutoFit/>
          </a:bodyPr>
          <a:lstStyle/>
          <a:p>
            <a:pPr marL="214313" indent="-214313">
              <a:lnSpc>
                <a:spcPct val="90000"/>
              </a:lnSpc>
              <a:buFont typeface="Arial" panose="020B0604020202020204" pitchFamily="34" charset="0"/>
              <a:buChar char="•"/>
            </a:pPr>
            <a:r>
              <a:rPr lang="es-ES" sz="1400" dirty="0">
                <a:latin typeface="Arial" panose="020B0604020202020204" pitchFamily="34" charset="0"/>
                <a:cs typeface="Arial" panose="020B0604020202020204" pitchFamily="34" charset="0"/>
              </a:rPr>
              <a:t>Ejecución presupuestaria en el periodo 2024: (₡0) </a:t>
            </a:r>
          </a:p>
          <a:p>
            <a:pPr marL="214313" indent="-214313">
              <a:lnSpc>
                <a:spcPct val="90000"/>
              </a:lnSpc>
              <a:buFont typeface="Arial" panose="020B0604020202020204" pitchFamily="34" charset="0"/>
              <a:buChar char="•"/>
            </a:pPr>
            <a:r>
              <a:rPr lang="es-ES" sz="1400" dirty="0">
                <a:latin typeface="Arial" panose="020B0604020202020204" pitchFamily="34" charset="0"/>
                <a:cs typeface="Arial" panose="020B0604020202020204" pitchFamily="34" charset="0"/>
              </a:rPr>
              <a:t>Se realizó la elaboración del documento perfil hasta el apartado de Estudio Económico- Social. </a:t>
            </a:r>
          </a:p>
          <a:p>
            <a:pPr marL="214313" indent="-214313">
              <a:lnSpc>
                <a:spcPct val="90000"/>
              </a:lnSpc>
              <a:buFont typeface="Arial" panose="020B0604020202020204" pitchFamily="34" charset="0"/>
              <a:buChar char="•"/>
            </a:pPr>
            <a:r>
              <a:rPr lang="es-ES" sz="1400" dirty="0">
                <a:latin typeface="Arial" panose="020B0604020202020204" pitchFamily="34" charset="0"/>
                <a:cs typeface="Arial" panose="020B0604020202020204" pitchFamily="34" charset="0"/>
              </a:rPr>
              <a:t>Actualmente cuenta con el Aval de la secretaria Sectorial SBTIS </a:t>
            </a:r>
          </a:p>
          <a:p>
            <a:pPr marL="214313" indent="-214313">
              <a:lnSpc>
                <a:spcPct val="90000"/>
              </a:lnSpc>
              <a:buFont typeface="Arial" panose="020B0604020202020204" pitchFamily="34" charset="0"/>
              <a:buChar char="•"/>
            </a:pPr>
            <a:r>
              <a:rPr lang="es-ES" sz="1400" dirty="0">
                <a:latin typeface="Arial" panose="020B0604020202020204" pitchFamily="34" charset="0"/>
                <a:cs typeface="Arial" panose="020B0604020202020204" pitchFamily="34" charset="0"/>
              </a:rPr>
              <a:t>Se encuentra inscrito en el Banco de Proyectos de Inversión Pública de MIDEPLAN a espera de la asignación del código. </a:t>
            </a:r>
          </a:p>
        </p:txBody>
      </p:sp>
      <p:sp>
        <p:nvSpPr>
          <p:cNvPr id="3" name="CuadroTexto 2">
            <a:extLst>
              <a:ext uri="{FF2B5EF4-FFF2-40B4-BE49-F238E27FC236}">
                <a16:creationId xmlns:a16="http://schemas.microsoft.com/office/drawing/2014/main" id="{0267FD67-BF16-9004-DD93-1D7975FE7086}"/>
              </a:ext>
            </a:extLst>
          </p:cNvPr>
          <p:cNvSpPr txBox="1"/>
          <p:nvPr/>
        </p:nvSpPr>
        <p:spPr>
          <a:xfrm>
            <a:off x="5797868" y="6416766"/>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ANA</a:t>
            </a:r>
            <a:endParaRPr lang="es-CR" sz="1200" dirty="0"/>
          </a:p>
        </p:txBody>
      </p:sp>
    </p:spTree>
    <p:extLst>
      <p:ext uri="{BB962C8B-B14F-4D97-AF65-F5344CB8AC3E}">
        <p14:creationId xmlns:p14="http://schemas.microsoft.com/office/powerpoint/2010/main" val="9847524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5201319-4C83-1E07-C5A4-33564BC5B15C}"/>
              </a:ext>
            </a:extLst>
          </p:cNvPr>
          <p:cNvSpPr>
            <a:spLocks noGrp="1"/>
          </p:cNvSpPr>
          <p:nvPr>
            <p:ph type="title"/>
          </p:nvPr>
        </p:nvSpPr>
        <p:spPr>
          <a:xfrm>
            <a:off x="300513" y="725864"/>
            <a:ext cx="8214837" cy="1112080"/>
          </a:xfrm>
        </p:spPr>
        <p:txBody>
          <a:bodyPr>
            <a:noAutofit/>
          </a:bodyPr>
          <a:lstStyle/>
          <a:p>
            <a:r>
              <a:rPr lang="es-ES" sz="2400" b="1" dirty="0">
                <a:latin typeface="Arial" panose="020B0604020202020204" pitchFamily="34" charset="0"/>
                <a:cs typeface="Arial" panose="020B0604020202020204" pitchFamily="34" charset="0"/>
              </a:rPr>
              <a:t>Nueva Sede Regional Brunca </a:t>
            </a:r>
            <a:endParaRPr lang="es-CR" sz="24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292218DC-21F4-6D8F-E44F-5EC4176BD9F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537" y="1724497"/>
            <a:ext cx="2856557" cy="1946438"/>
          </a:xfrm>
          <a:prstGeom prst="rect">
            <a:avLst/>
          </a:prstGeom>
          <a:noFill/>
        </p:spPr>
      </p:pic>
      <p:pic>
        <p:nvPicPr>
          <p:cNvPr id="6" name="Imagen 5">
            <a:extLst>
              <a:ext uri="{FF2B5EF4-FFF2-40B4-BE49-F238E27FC236}">
                <a16:creationId xmlns:a16="http://schemas.microsoft.com/office/drawing/2014/main" id="{C138CC1E-68B1-514F-533D-40290E0914E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56354" y="1736176"/>
            <a:ext cx="2856557" cy="1991106"/>
          </a:xfrm>
          <a:prstGeom prst="rect">
            <a:avLst/>
          </a:prstGeom>
          <a:noFill/>
        </p:spPr>
      </p:pic>
      <p:sp>
        <p:nvSpPr>
          <p:cNvPr id="10" name="CuadroTexto 9">
            <a:extLst>
              <a:ext uri="{FF2B5EF4-FFF2-40B4-BE49-F238E27FC236}">
                <a16:creationId xmlns:a16="http://schemas.microsoft.com/office/drawing/2014/main" id="{97059BD4-378A-46C3-9EE2-E38A4DCE4386}"/>
              </a:ext>
            </a:extLst>
          </p:cNvPr>
          <p:cNvSpPr txBox="1"/>
          <p:nvPr/>
        </p:nvSpPr>
        <p:spPr>
          <a:xfrm>
            <a:off x="4815840" y="3909644"/>
            <a:ext cx="3699510" cy="2658420"/>
          </a:xfrm>
          <a:prstGeom prst="rect">
            <a:avLst/>
          </a:prstGeom>
          <a:noFill/>
        </p:spPr>
        <p:txBody>
          <a:bodyPr wrap="square">
            <a:spAutoFit/>
          </a:bodyPr>
          <a:lstStyle/>
          <a:p>
            <a:pPr>
              <a:lnSpc>
                <a:spcPct val="150000"/>
              </a:lnSpc>
            </a:pPr>
            <a:r>
              <a:rPr lang="es-CR" sz="1400" b="1" dirty="0">
                <a:latin typeface="Arial" panose="020B0604020202020204" pitchFamily="34" charset="0"/>
                <a:ea typeface="Times New Roman" panose="02020603050405020304" pitchFamily="18" charset="0"/>
                <a:cs typeface="Arial" panose="020B0604020202020204" pitchFamily="34" charset="0"/>
              </a:rPr>
              <a:t>Sobre la ubicación del Terreno</a:t>
            </a:r>
            <a:endParaRPr lang="es-CR" sz="1400"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es-CR" sz="1050" b="1" dirty="0">
                <a:latin typeface="Arial" panose="020B0604020202020204" pitchFamily="34" charset="0"/>
                <a:ea typeface="Times New Roman" panose="02020603050405020304" pitchFamily="18" charset="0"/>
              </a:rPr>
              <a:t> </a:t>
            </a:r>
            <a:endParaRPr lang="es-CR" sz="1200" dirty="0">
              <a:latin typeface="Arial" panose="020B0604020202020204" pitchFamily="34" charset="0"/>
              <a:ea typeface="Times New Roman" panose="02020603050405020304" pitchFamily="18" charset="0"/>
              <a:cs typeface="Arial" panose="020B0604020202020204" pitchFamily="34" charset="0"/>
            </a:endParaRPr>
          </a:p>
          <a:p>
            <a:pPr algn="just"/>
            <a:r>
              <a:rPr lang="es-CR" sz="1300" dirty="0">
                <a:latin typeface="Arial" panose="020B0604020202020204" pitchFamily="34" charset="0"/>
                <a:ea typeface="Times New Roman" panose="02020603050405020304" pitchFamily="18" charset="0"/>
                <a:cs typeface="Arial" panose="020B0604020202020204" pitchFamily="34" charset="0"/>
              </a:rPr>
              <a:t>La extensión territorial de la Región Brunca que abarca los cantones: Corredores, Golfito, Osa, Coto Brus, Buenos Aires y Puerto Jiménez de la provincia de Puntarenas y de la provincia de San José Pérez Zeledón.  También es importante mencionar que en la región se ubican 12 de los 24 territorios indígenas que hay en el país, correspondientes a 5 pueblos indígenas: Cabécar, Bribri, Bröran, Boruca y Ngäbe. </a:t>
            </a:r>
            <a:endParaRPr lang="es-CR" sz="1300" dirty="0">
              <a:latin typeface="Arial" panose="020B0604020202020204" pitchFamily="34" charset="0"/>
              <a:cs typeface="Arial" panose="020B0604020202020204" pitchFamily="34" charset="0"/>
            </a:endParaRPr>
          </a:p>
        </p:txBody>
      </p:sp>
      <p:pic>
        <p:nvPicPr>
          <p:cNvPr id="11" name="Imagen 10">
            <a:extLst>
              <a:ext uri="{FF2B5EF4-FFF2-40B4-BE49-F238E27FC236}">
                <a16:creationId xmlns:a16="http://schemas.microsoft.com/office/drawing/2014/main" id="{A8462BE7-348B-979F-3B03-BBB937C35FC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9812" y="1688027"/>
            <a:ext cx="2713675" cy="1991106"/>
          </a:xfrm>
          <a:prstGeom prst="rect">
            <a:avLst/>
          </a:prstGeom>
          <a:noFill/>
        </p:spPr>
      </p:pic>
      <p:sp>
        <p:nvSpPr>
          <p:cNvPr id="3" name="CuadroTexto 2">
            <a:extLst>
              <a:ext uri="{FF2B5EF4-FFF2-40B4-BE49-F238E27FC236}">
                <a16:creationId xmlns:a16="http://schemas.microsoft.com/office/drawing/2014/main" id="{1631FE1D-D954-B5E7-F3E6-D6D84A3C369E}"/>
              </a:ext>
            </a:extLst>
          </p:cNvPr>
          <p:cNvSpPr txBox="1"/>
          <p:nvPr/>
        </p:nvSpPr>
        <p:spPr>
          <a:xfrm>
            <a:off x="186871" y="4198626"/>
            <a:ext cx="4312920" cy="1837426"/>
          </a:xfrm>
          <a:prstGeom prst="rect">
            <a:avLst/>
          </a:prstGeom>
          <a:noFill/>
        </p:spPr>
        <p:txBody>
          <a:bodyPr wrap="square">
            <a:spAutoFit/>
          </a:bodyPr>
          <a:lstStyle/>
          <a:p>
            <a:pPr marL="285750" indent="-285750" algn="just">
              <a:lnSpc>
                <a:spcPct val="90000"/>
              </a:lnSpc>
              <a:buFont typeface="Arial" panose="020B0604020202020204" pitchFamily="34" charset="0"/>
              <a:buChar char="•"/>
            </a:pPr>
            <a:r>
              <a:rPr lang="es-ES" sz="1400" b="0" i="0" u="none" strike="noStrike" baseline="0" dirty="0">
                <a:latin typeface="Arial" panose="020B0604020202020204" pitchFamily="34" charset="0"/>
                <a:cs typeface="Arial" panose="020B0604020202020204" pitchFamily="34" charset="0"/>
              </a:rPr>
              <a:t>Se realizó la elaboración del documento perfil hasta el apartado de Estudio Económico- Social.</a:t>
            </a:r>
          </a:p>
          <a:p>
            <a:pPr algn="just">
              <a:lnSpc>
                <a:spcPct val="90000"/>
              </a:lnSpc>
            </a:pPr>
            <a:r>
              <a:rPr lang="es-ES" sz="1400" b="0" i="0" u="none" strike="noStrike" baseline="0" dirty="0">
                <a:latin typeface="Arial" panose="020B0604020202020204" pitchFamily="34" charset="0"/>
                <a:cs typeface="Arial" panose="020B0604020202020204" pitchFamily="34" charset="0"/>
              </a:rPr>
              <a:t> </a:t>
            </a:r>
          </a:p>
          <a:p>
            <a:pPr marL="285750" indent="-285750" algn="just">
              <a:lnSpc>
                <a:spcPct val="90000"/>
              </a:lnSpc>
              <a:buFont typeface="Arial" panose="020B0604020202020204" pitchFamily="34" charset="0"/>
              <a:buChar char="•"/>
            </a:pPr>
            <a:r>
              <a:rPr lang="es-ES" sz="1400" b="0" i="0" u="none" strike="noStrike" baseline="0" dirty="0">
                <a:latin typeface="Arial" panose="020B0604020202020204" pitchFamily="34" charset="0"/>
                <a:cs typeface="Arial" panose="020B0604020202020204" pitchFamily="34" charset="0"/>
              </a:rPr>
              <a:t>Actualmente cuenta con el Aval de la secretaria Sectorial SBTIS </a:t>
            </a:r>
          </a:p>
          <a:p>
            <a:pPr marL="285750" indent="-285750" algn="just">
              <a:lnSpc>
                <a:spcPct val="90000"/>
              </a:lnSpc>
              <a:buFont typeface="Arial" panose="020B0604020202020204" pitchFamily="34" charset="0"/>
              <a:buChar char="•"/>
            </a:pPr>
            <a:endParaRPr lang="es-ES" sz="1400" b="0" i="0" u="none" strike="noStrike" baseline="0" dirty="0">
              <a:latin typeface="Arial" panose="020B0604020202020204" pitchFamily="34" charset="0"/>
              <a:cs typeface="Arial" panose="020B0604020202020204" pitchFamily="34" charset="0"/>
            </a:endParaRPr>
          </a:p>
          <a:p>
            <a:pPr marL="285750" indent="-285750" algn="just">
              <a:lnSpc>
                <a:spcPct val="90000"/>
              </a:lnSpc>
              <a:buFont typeface="Arial" panose="020B0604020202020204" pitchFamily="34" charset="0"/>
              <a:buChar char="•"/>
            </a:pPr>
            <a:r>
              <a:rPr lang="es-ES" sz="1400" b="0" i="0" u="none" strike="noStrike" baseline="0" dirty="0">
                <a:latin typeface="Arial" panose="020B0604020202020204" pitchFamily="34" charset="0"/>
                <a:cs typeface="Arial" panose="020B0604020202020204" pitchFamily="34" charset="0"/>
              </a:rPr>
              <a:t>Se encuentra inscrito en el Banco de Proyectos de Inversión Pública de MIDEPLAN a espera de la asignación del código</a:t>
            </a:r>
            <a:endParaRPr lang="es-CR" sz="1400" dirty="0">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865C276E-09E4-11DA-BDFE-30696F931F1E}"/>
              </a:ext>
            </a:extLst>
          </p:cNvPr>
          <p:cNvSpPr txBox="1"/>
          <p:nvPr/>
        </p:nvSpPr>
        <p:spPr>
          <a:xfrm>
            <a:off x="5797868" y="6473427"/>
            <a:ext cx="3197542" cy="276999"/>
          </a:xfrm>
          <a:prstGeom prst="rect">
            <a:avLst/>
          </a:prstGeom>
          <a:noFill/>
        </p:spPr>
        <p:txBody>
          <a:bodyPr wrap="square">
            <a:spAutoFit/>
          </a:bodyPr>
          <a:lstStyle/>
          <a:p>
            <a:pPr algn="r"/>
            <a:r>
              <a:rPr lang="es-ES" sz="1200" dirty="0">
                <a:latin typeface="Arial" panose="020B0604020202020204" pitchFamily="34" charset="0"/>
                <a:cs typeface="Arial" panose="020B0604020202020204" pitchFamily="34" charset="0"/>
              </a:rPr>
              <a:t>ANA</a:t>
            </a:r>
            <a:endParaRPr lang="es-CR" sz="1200" dirty="0"/>
          </a:p>
        </p:txBody>
      </p:sp>
    </p:spTree>
    <p:extLst>
      <p:ext uri="{BB962C8B-B14F-4D97-AF65-F5344CB8AC3E}">
        <p14:creationId xmlns:p14="http://schemas.microsoft.com/office/powerpoint/2010/main" val="1797183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EC34F-0CD2-EF03-493F-F8BC19D71669}"/>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F8ADFA97-0F4C-CDB2-5523-CCFF24423A29}"/>
              </a:ext>
            </a:extLst>
          </p:cNvPr>
          <p:cNvSpPr>
            <a:spLocks noGrp="1"/>
          </p:cNvSpPr>
          <p:nvPr>
            <p:ph type="title"/>
          </p:nvPr>
        </p:nvSpPr>
        <p:spPr>
          <a:xfrm>
            <a:off x="560395" y="976120"/>
            <a:ext cx="8214837" cy="2007712"/>
          </a:xfrm>
        </p:spPr>
        <p:txBody>
          <a:bodyPr>
            <a:noAutofit/>
          </a:bodyPr>
          <a:lstStyle/>
          <a:p>
            <a:pPr algn="ctr"/>
            <a:br>
              <a:rPr lang="es-ES" sz="3000" b="1" dirty="0">
                <a:latin typeface="Arial" panose="020B0604020202020204" pitchFamily="34" charset="0"/>
                <a:cs typeface="Arial" panose="020B0604020202020204" pitchFamily="34" charset="0"/>
              </a:rPr>
            </a:br>
            <a:br>
              <a:rPr lang="es-ES" sz="3000" b="1" dirty="0">
                <a:latin typeface="Arial" panose="020B0604020202020204" pitchFamily="34" charset="0"/>
                <a:cs typeface="Arial" panose="020B0604020202020204" pitchFamily="34" charset="0"/>
              </a:rPr>
            </a:br>
            <a:br>
              <a:rPr lang="es-ES" sz="3000" b="1" dirty="0">
                <a:latin typeface="Arial" panose="020B0604020202020204" pitchFamily="34" charset="0"/>
                <a:cs typeface="Arial" panose="020B0604020202020204" pitchFamily="34" charset="0"/>
              </a:rPr>
            </a:br>
            <a:r>
              <a:rPr lang="es-ES" sz="3000" b="1" dirty="0">
                <a:latin typeface="Arial" panose="020B0604020202020204" pitchFamily="34" charset="0"/>
                <a:cs typeface="Arial" panose="020B0604020202020204" pitchFamily="34" charset="0"/>
              </a:rPr>
              <a:t>Plan de Mejora Institucional</a:t>
            </a:r>
            <a:endParaRPr lang="es-CR"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41973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D0F95-D8D4-BA6A-593C-0B2EA779C73D}"/>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FF6FAF89-44AD-1AC8-0F96-6D1641A474F7}"/>
              </a:ext>
            </a:extLst>
          </p:cNvPr>
          <p:cNvSpPr>
            <a:spLocks noGrp="1"/>
          </p:cNvSpPr>
          <p:nvPr>
            <p:ph type="title"/>
          </p:nvPr>
        </p:nvSpPr>
        <p:spPr>
          <a:xfrm>
            <a:off x="560395" y="976120"/>
            <a:ext cx="8214837" cy="2007712"/>
          </a:xfrm>
        </p:spPr>
        <p:txBody>
          <a:bodyPr>
            <a:noAutofit/>
          </a:bodyPr>
          <a:lstStyle/>
          <a:p>
            <a:pPr algn="ctr"/>
            <a:br>
              <a:rPr lang="es-ES" sz="3000" b="1" dirty="0">
                <a:latin typeface="Arial" panose="020B0604020202020204" pitchFamily="34" charset="0"/>
                <a:cs typeface="Arial" panose="020B0604020202020204" pitchFamily="34" charset="0"/>
              </a:rPr>
            </a:br>
            <a:br>
              <a:rPr lang="es-ES" sz="3000" b="1" dirty="0">
                <a:latin typeface="Arial" panose="020B0604020202020204" pitchFamily="34" charset="0"/>
                <a:cs typeface="Arial" panose="020B0604020202020204" pitchFamily="34" charset="0"/>
              </a:rPr>
            </a:br>
            <a:br>
              <a:rPr lang="es-ES" sz="3000" b="1" dirty="0">
                <a:latin typeface="Arial" panose="020B0604020202020204" pitchFamily="34" charset="0"/>
                <a:cs typeface="Arial" panose="020B0604020202020204" pitchFamily="34" charset="0"/>
              </a:rPr>
            </a:br>
            <a:r>
              <a:rPr lang="es-ES" sz="3000" b="1" dirty="0">
                <a:latin typeface="Arial" panose="020B0604020202020204" pitchFamily="34" charset="0"/>
                <a:cs typeface="Arial" panose="020B0604020202020204" pitchFamily="34" charset="0"/>
              </a:rPr>
              <a:t>Atención de consultas</a:t>
            </a:r>
            <a:endParaRPr lang="es-CR"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7786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57F59-E970-01D6-DC69-8E79751432E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3BA36EB-87D8-BA79-217C-6FF1FCCBB46E}"/>
              </a:ext>
            </a:extLst>
          </p:cNvPr>
          <p:cNvSpPr>
            <a:spLocks noGrp="1"/>
          </p:cNvSpPr>
          <p:nvPr>
            <p:ph type="title"/>
          </p:nvPr>
        </p:nvSpPr>
        <p:spPr/>
        <p:txBody>
          <a:bodyPr/>
          <a:lstStyle/>
          <a:p>
            <a:r>
              <a:rPr lang="es-ES" sz="3000" b="1" dirty="0">
                <a:latin typeface="Arial" panose="020B0604020202020204" pitchFamily="34" charset="0"/>
                <a:cs typeface="Arial" panose="020B0604020202020204" pitchFamily="34" charset="0"/>
              </a:rPr>
              <a:t>Objetivos específicos</a:t>
            </a:r>
            <a:endParaRPr lang="es-CR" sz="3000" b="1"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DEBE3F31-69A6-EEDB-01A2-8914B3E26C33}"/>
              </a:ext>
            </a:extLst>
          </p:cNvPr>
          <p:cNvSpPr>
            <a:spLocks noGrp="1"/>
          </p:cNvSpPr>
          <p:nvPr>
            <p:ph idx="1"/>
          </p:nvPr>
        </p:nvSpPr>
        <p:spPr>
          <a:xfrm>
            <a:off x="831045" y="1393371"/>
            <a:ext cx="7481910" cy="4855035"/>
          </a:xfrm>
        </p:spPr>
        <p:txBody>
          <a:bodyPr>
            <a:normAutofit fontScale="85000" lnSpcReduction="20000"/>
          </a:bodyPr>
          <a:lstStyle/>
          <a:p>
            <a:pPr algn="just"/>
            <a:r>
              <a:rPr lang="es-CR" sz="2100" dirty="0">
                <a:latin typeface="Aptos"/>
                <a:cs typeface="Times New Roman"/>
              </a:rPr>
              <a:t>Analizar el desempeño institucional y sus logros comprometidos para el año 2024, con el fin de valorar las mejoras en la gestión y en el registro de datos de soporte, que puedan incidir en el cumplimiento del POI – INAMU  2025.</a:t>
            </a:r>
            <a:endParaRPr lang="es-ES" sz="2100" dirty="0">
              <a:latin typeface="Aptos"/>
              <a:cs typeface="Times New Roman"/>
            </a:endParaRPr>
          </a:p>
          <a:p>
            <a:pPr marL="0" indent="0" algn="just">
              <a:buNone/>
            </a:pPr>
            <a:endParaRPr lang="es-CR" sz="2100" dirty="0">
              <a:latin typeface="Aptos"/>
              <a:cs typeface="Times New Roman"/>
            </a:endParaRPr>
          </a:p>
          <a:p>
            <a:pPr algn="just"/>
            <a:r>
              <a:rPr lang="es-CR" sz="2100" dirty="0">
                <a:latin typeface="Aptos"/>
                <a:cs typeface="Times New Roman"/>
              </a:rPr>
              <a:t>Analizar conjuntamente los resultados del seguimiento a los planes de mitigación de riesgos y a los planes de mejora del control interno, para que la gestión operativa y estratégica se fortalezca. </a:t>
            </a:r>
          </a:p>
          <a:p>
            <a:pPr algn="just"/>
            <a:r>
              <a:rPr lang="es-ES" sz="2100" dirty="0">
                <a:latin typeface="Aptos"/>
                <a:cs typeface="Times New Roman"/>
              </a:rPr>
              <a:t>Analizar el comportamiento del Portafolio de Proyectos de Inversión del INAMU, con el fin de proporcionar insumos para la toma de decisiones en materia de inversión pública.</a:t>
            </a:r>
          </a:p>
          <a:p>
            <a:pPr algn="just"/>
            <a:endParaRPr lang="es-CR" sz="2100" dirty="0">
              <a:latin typeface="Aptos"/>
              <a:cs typeface="Times New Roman"/>
            </a:endParaRPr>
          </a:p>
          <a:p>
            <a:pPr algn="just"/>
            <a:r>
              <a:rPr lang="es-CR" sz="2100" dirty="0">
                <a:latin typeface="Aptos"/>
                <a:cs typeface="Times New Roman"/>
              </a:rPr>
              <a:t>Analizar el avance en el cumplimiento de las metas del Plan Estratégico Institucional PEI (con corte al 2024), reconociendo los resultados esperados y limitaciones acumuladas, con el fin de acordar los ajustes necesarios para su actualización. </a:t>
            </a:r>
          </a:p>
          <a:p>
            <a:pPr marL="1371623" lvl="3" indent="0" algn="just">
              <a:buNone/>
            </a:pPr>
            <a:r>
              <a:rPr lang="es-CR" sz="1500" dirty="0">
                <a:latin typeface="Aptos"/>
                <a:cs typeface="Times New Roman"/>
              </a:rPr>
              <a:t>											</a:t>
            </a:r>
            <a:r>
              <a:rPr lang="es-CR" dirty="0">
                <a:latin typeface="Arial" panose="020B0604020202020204" pitchFamily="34" charset="0"/>
                <a:cs typeface="Arial" panose="020B0604020202020204" pitchFamily="34" charset="0"/>
              </a:rPr>
              <a:t>XHA</a:t>
            </a:r>
          </a:p>
          <a:p>
            <a:pPr marL="1371623" lvl="3" indent="0" algn="just">
              <a:buNone/>
            </a:pPr>
            <a:endParaRPr lang="es-ES" sz="1500" dirty="0">
              <a:latin typeface="Aptos"/>
              <a:cs typeface="Times New Roman"/>
            </a:endParaRPr>
          </a:p>
          <a:p>
            <a:pPr algn="just">
              <a:buNone/>
            </a:pPr>
            <a:endParaRPr lang="es-CR" sz="2000" dirty="0">
              <a:latin typeface="Aptos Display"/>
              <a:cs typeface="Times New Roman"/>
            </a:endParaRPr>
          </a:p>
          <a:p>
            <a:pPr algn="just">
              <a:buNone/>
            </a:pPr>
            <a:endParaRPr lang="es-CR" sz="2000" dirty="0">
              <a:latin typeface="Aptos Display"/>
              <a:cs typeface="Times New Roman"/>
            </a:endParaRPr>
          </a:p>
          <a:p>
            <a:endParaRPr lang="es-CR" dirty="0"/>
          </a:p>
        </p:txBody>
      </p:sp>
    </p:spTree>
    <p:extLst>
      <p:ext uri="{BB962C8B-B14F-4D97-AF65-F5344CB8AC3E}">
        <p14:creationId xmlns:p14="http://schemas.microsoft.com/office/powerpoint/2010/main" val="31884177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D7076-39F9-8461-5C13-E17CF31F9C61}"/>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9CF338CE-CB10-60FD-F6AA-16C643971B56}"/>
              </a:ext>
            </a:extLst>
          </p:cNvPr>
          <p:cNvSpPr>
            <a:spLocks noGrp="1"/>
          </p:cNvSpPr>
          <p:nvPr>
            <p:ph type="title"/>
          </p:nvPr>
        </p:nvSpPr>
        <p:spPr>
          <a:xfrm>
            <a:off x="560395" y="976120"/>
            <a:ext cx="8214837" cy="2007712"/>
          </a:xfrm>
        </p:spPr>
        <p:txBody>
          <a:bodyPr>
            <a:noAutofit/>
          </a:bodyPr>
          <a:lstStyle/>
          <a:p>
            <a:pPr algn="ctr"/>
            <a:br>
              <a:rPr lang="es-ES" sz="3000" b="1" dirty="0">
                <a:latin typeface="Arial" panose="020B0604020202020204" pitchFamily="34" charset="0"/>
                <a:cs typeface="Arial" panose="020B0604020202020204" pitchFamily="34" charset="0"/>
              </a:rPr>
            </a:br>
            <a:br>
              <a:rPr lang="es-ES" sz="3000" b="1" dirty="0">
                <a:latin typeface="Arial" panose="020B0604020202020204" pitchFamily="34" charset="0"/>
                <a:cs typeface="Arial" panose="020B0604020202020204" pitchFamily="34" charset="0"/>
              </a:rPr>
            </a:br>
            <a:br>
              <a:rPr lang="es-ES" sz="3000" b="1">
                <a:latin typeface="Arial" panose="020B0604020202020204" pitchFamily="34" charset="0"/>
                <a:cs typeface="Arial" panose="020B0604020202020204" pitchFamily="34" charset="0"/>
              </a:rPr>
            </a:br>
            <a:r>
              <a:rPr lang="es-ES" sz="3000" b="1">
                <a:latin typeface="Arial" panose="020B0604020202020204" pitchFamily="34" charset="0"/>
                <a:cs typeface="Arial" panose="020B0604020202020204" pitchFamily="34" charset="0"/>
              </a:rPr>
              <a:t>Muchas gracias</a:t>
            </a:r>
            <a:endParaRPr lang="es-CR"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1017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262E1-B998-F144-7B8A-D87FA32838B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AB2546F-F351-07D6-4230-FF52FCF1A6D0}"/>
              </a:ext>
            </a:extLst>
          </p:cNvPr>
          <p:cNvSpPr>
            <a:spLocks noGrp="1"/>
          </p:cNvSpPr>
          <p:nvPr>
            <p:ph type="title"/>
          </p:nvPr>
        </p:nvSpPr>
        <p:spPr>
          <a:xfrm>
            <a:off x="1850571" y="2405742"/>
            <a:ext cx="6803572" cy="3635829"/>
          </a:xfrm>
        </p:spPr>
        <p:txBody>
          <a:bodyPr/>
          <a:lstStyle/>
          <a:p>
            <a:pPr algn="ctr"/>
            <a:r>
              <a:rPr lang="es-ES" sz="3000" b="1" dirty="0">
                <a:latin typeface="Arial" panose="020B0604020202020204" pitchFamily="34" charset="0"/>
                <a:cs typeface="Arial" panose="020B0604020202020204" pitchFamily="34" charset="0"/>
              </a:rPr>
              <a:t>Cronograma anual UPI</a:t>
            </a:r>
            <a:br>
              <a:rPr lang="es-ES" sz="3000" b="1" dirty="0">
                <a:latin typeface="Arial" panose="020B0604020202020204" pitchFamily="34" charset="0"/>
                <a:cs typeface="Arial" panose="020B0604020202020204" pitchFamily="34" charset="0"/>
              </a:rPr>
            </a:br>
            <a:br>
              <a:rPr lang="es-ES" sz="3000" b="1" dirty="0">
                <a:latin typeface="Arial" panose="020B0604020202020204" pitchFamily="34" charset="0"/>
                <a:cs typeface="Arial" panose="020B0604020202020204" pitchFamily="34" charset="0"/>
              </a:rPr>
            </a:br>
            <a:br>
              <a:rPr lang="es-ES" sz="3000" b="1" dirty="0">
                <a:latin typeface="Arial" panose="020B0604020202020204" pitchFamily="34" charset="0"/>
                <a:cs typeface="Arial" panose="020B0604020202020204" pitchFamily="34" charset="0"/>
              </a:rPr>
            </a:br>
            <a:br>
              <a:rPr lang="es-ES" sz="3000" b="1" dirty="0">
                <a:latin typeface="Arial" panose="020B0604020202020204" pitchFamily="34" charset="0"/>
                <a:cs typeface="Arial" panose="020B0604020202020204" pitchFamily="34" charset="0"/>
              </a:rPr>
            </a:br>
            <a:br>
              <a:rPr lang="es-ES" sz="3000" b="1" dirty="0">
                <a:latin typeface="Arial" panose="020B0604020202020204" pitchFamily="34" charset="0"/>
                <a:cs typeface="Arial" panose="020B0604020202020204" pitchFamily="34" charset="0"/>
              </a:rPr>
            </a:br>
            <a:br>
              <a:rPr lang="es-ES" sz="3000" b="1" dirty="0">
                <a:latin typeface="Arial" panose="020B0604020202020204" pitchFamily="34" charset="0"/>
                <a:cs typeface="Arial" panose="020B0604020202020204" pitchFamily="34" charset="0"/>
              </a:rPr>
            </a:br>
            <a:r>
              <a:rPr lang="es-ES" sz="3000" b="1" dirty="0">
                <a:latin typeface="Arial" panose="020B0604020202020204" pitchFamily="34" charset="0"/>
                <a:cs typeface="Arial" panose="020B0604020202020204" pitchFamily="34" charset="0"/>
              </a:rPr>
              <a:t>										</a:t>
            </a:r>
            <a:r>
              <a:rPr lang="es-CR" sz="1200" dirty="0">
                <a:latin typeface="Arial" panose="020B0604020202020204" pitchFamily="34" charset="0"/>
                <a:cs typeface="Arial" panose="020B0604020202020204" pitchFamily="34" charset="0"/>
              </a:rPr>
              <a:t>XHA</a:t>
            </a:r>
            <a:br>
              <a:rPr lang="es-CR" sz="3200" dirty="0">
                <a:latin typeface="Aptos Display"/>
                <a:cs typeface="Times New Roman"/>
              </a:rPr>
            </a:br>
            <a:endParaRPr lang="es-CR"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6455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13FDB-0968-06F3-70AF-E4BD02391859}"/>
            </a:ext>
          </a:extLst>
        </p:cNvPr>
        <p:cNvGrpSpPr/>
        <p:nvPr/>
      </p:nvGrpSpPr>
      <p:grpSpPr>
        <a:xfrm>
          <a:off x="0" y="0"/>
          <a:ext cx="0" cy="0"/>
          <a:chOff x="0" y="0"/>
          <a:chExt cx="0" cy="0"/>
        </a:xfrm>
      </p:grpSpPr>
      <p:sp>
        <p:nvSpPr>
          <p:cNvPr id="4" name="Título 3">
            <a:extLst>
              <a:ext uri="{FF2B5EF4-FFF2-40B4-BE49-F238E27FC236}">
                <a16:creationId xmlns:a16="http://schemas.microsoft.com/office/drawing/2014/main" id="{CD8990BA-EB1C-1305-93F6-D76F87940C44}"/>
              </a:ext>
            </a:extLst>
          </p:cNvPr>
          <p:cNvSpPr>
            <a:spLocks noGrp="1"/>
          </p:cNvSpPr>
          <p:nvPr>
            <p:ph type="ctrTitle"/>
          </p:nvPr>
        </p:nvSpPr>
        <p:spPr>
          <a:xfrm>
            <a:off x="1040149" y="696687"/>
            <a:ext cx="5262680" cy="3450770"/>
          </a:xfrm>
        </p:spPr>
        <p:txBody>
          <a:bodyPr>
            <a:normAutofit/>
          </a:bodyPr>
          <a:lstStyle/>
          <a:p>
            <a:pPr algn="r"/>
            <a:br>
              <a:rPr lang="es-ES" sz="3000" b="1" dirty="0">
                <a:solidFill>
                  <a:srgbClr val="FFFFFF"/>
                </a:solidFill>
                <a:latin typeface="Arial" panose="020B0604020202020204" pitchFamily="34" charset="0"/>
                <a:cs typeface="Arial" panose="020B0604020202020204" pitchFamily="34" charset="0"/>
              </a:rPr>
            </a:br>
            <a:r>
              <a:rPr lang="es-ES" sz="3000" b="1" dirty="0">
                <a:solidFill>
                  <a:srgbClr val="FFFFFF"/>
                </a:solidFill>
                <a:latin typeface="Arial" panose="020B0604020202020204" pitchFamily="34" charset="0"/>
                <a:cs typeface="Arial" panose="020B0604020202020204" pitchFamily="34" charset="0"/>
              </a:rPr>
              <a:t>Informe Sectores </a:t>
            </a:r>
            <a:br>
              <a:rPr lang="es-ES" sz="3000" b="1" dirty="0">
                <a:solidFill>
                  <a:srgbClr val="FFFFFF"/>
                </a:solidFill>
                <a:latin typeface="Arial" panose="020B0604020202020204" pitchFamily="34" charset="0"/>
                <a:cs typeface="Arial" panose="020B0604020202020204" pitchFamily="34" charset="0"/>
              </a:rPr>
            </a:br>
            <a:br>
              <a:rPr lang="es-ES" sz="3000" b="1" dirty="0">
                <a:solidFill>
                  <a:srgbClr val="FFFFFF"/>
                </a:solidFill>
                <a:latin typeface="Arial" panose="020B0604020202020204" pitchFamily="34" charset="0"/>
                <a:cs typeface="Arial" panose="020B0604020202020204" pitchFamily="34" charset="0"/>
              </a:rPr>
            </a:br>
            <a:br>
              <a:rPr lang="es-ES" sz="3000" b="1" dirty="0">
                <a:solidFill>
                  <a:srgbClr val="FFFFFF"/>
                </a:solidFill>
                <a:latin typeface="Arial" panose="020B0604020202020204" pitchFamily="34" charset="0"/>
                <a:cs typeface="Arial" panose="020B0604020202020204" pitchFamily="34" charset="0"/>
              </a:rPr>
            </a:br>
            <a:br>
              <a:rPr lang="es-ES" sz="3000" b="1" dirty="0">
                <a:solidFill>
                  <a:srgbClr val="FFFFFF"/>
                </a:solidFill>
                <a:latin typeface="Arial" panose="020B0604020202020204" pitchFamily="34" charset="0"/>
                <a:cs typeface="Arial" panose="020B0604020202020204" pitchFamily="34" charset="0"/>
              </a:rPr>
            </a:br>
            <a:endParaRPr lang="es-CR" sz="3000" b="1" dirty="0">
              <a:solidFill>
                <a:srgbClr val="FFFFFF"/>
              </a:solidFill>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5605AACE-CE9A-E1E7-6E08-7393E1F65896}"/>
              </a:ext>
            </a:extLst>
          </p:cNvPr>
          <p:cNvSpPr txBox="1"/>
          <p:nvPr/>
        </p:nvSpPr>
        <p:spPr>
          <a:xfrm>
            <a:off x="5649278" y="5130284"/>
            <a:ext cx="3197542" cy="276999"/>
          </a:xfrm>
          <a:prstGeom prst="rect">
            <a:avLst/>
          </a:prstGeom>
          <a:noFill/>
        </p:spPr>
        <p:txBody>
          <a:bodyPr wrap="square">
            <a:spAutoFit/>
          </a:bodyPr>
          <a:lstStyle/>
          <a:p>
            <a:pPr algn="r"/>
            <a:r>
              <a:rPr lang="es-CR" sz="1200" dirty="0">
                <a:latin typeface="Arial" panose="020B0604020202020204" pitchFamily="34" charset="0"/>
                <a:cs typeface="Arial" panose="020B0604020202020204" pitchFamily="34" charset="0"/>
              </a:rPr>
              <a:t>NBB</a:t>
            </a:r>
            <a:endParaRPr lang="es-CR" sz="1200" dirty="0"/>
          </a:p>
        </p:txBody>
      </p:sp>
    </p:spTree>
    <p:extLst>
      <p:ext uri="{BB962C8B-B14F-4D97-AF65-F5344CB8AC3E}">
        <p14:creationId xmlns:p14="http://schemas.microsoft.com/office/powerpoint/2010/main" val="3459180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33" name="Picture 32">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35" name="Oval 34">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R" dirty="0"/>
          </a:p>
        </p:txBody>
      </p:sp>
      <p:pic>
        <p:nvPicPr>
          <p:cNvPr id="37" name="Picture 36">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39" name="Picture 38">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41" name="Rectangle 40">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CR" dirty="0"/>
          </a:p>
        </p:txBody>
      </p:sp>
      <p:sp>
        <p:nvSpPr>
          <p:cNvPr id="43" name="Rectangle 42">
            <a:extLst>
              <a:ext uri="{FF2B5EF4-FFF2-40B4-BE49-F238E27FC236}">
                <a16:creationId xmlns:a16="http://schemas.microsoft.com/office/drawing/2014/main" id="{D67CA421-FA2B-47ED-A101-F8BBEBB29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8683FD87-24C2-B95F-7483-0F46D61C3BB6}"/>
              </a:ext>
            </a:extLst>
          </p:cNvPr>
          <p:cNvSpPr>
            <a:spLocks noGrp="1"/>
          </p:cNvSpPr>
          <p:nvPr>
            <p:ph type="title"/>
          </p:nvPr>
        </p:nvSpPr>
        <p:spPr>
          <a:xfrm>
            <a:off x="5999559" y="1143000"/>
            <a:ext cx="2824401" cy="1937657"/>
          </a:xfrm>
        </p:spPr>
        <p:txBody>
          <a:bodyPr vert="horz" lIns="91440" tIns="45720" rIns="91440" bIns="45720" rtlCol="0" anchor="b">
            <a:noAutofit/>
          </a:bodyPr>
          <a:lstStyle/>
          <a:p>
            <a:pPr algn="just" defTabSz="457200">
              <a:lnSpc>
                <a:spcPct val="90000"/>
              </a:lnSpc>
            </a:pPr>
            <a:r>
              <a:rPr lang="es-ES" sz="3000" b="1" i="0" kern="1200" dirty="0">
                <a:solidFill>
                  <a:srgbClr val="EBEBEB"/>
                </a:solidFill>
                <a:latin typeface="Arial" panose="020B0604020202020204" pitchFamily="34" charset="0"/>
                <a:cs typeface="Arial" panose="020B0604020202020204" pitchFamily="34" charset="0"/>
              </a:rPr>
              <a:t>Informe Sector Seguridad Ciudadana y Justicia</a:t>
            </a:r>
            <a:endParaRPr lang="en-US" sz="3000" b="1" i="0" kern="1200" dirty="0">
              <a:solidFill>
                <a:srgbClr val="EBEBEB"/>
              </a:solidFill>
              <a:latin typeface="Arial" panose="020B0604020202020204" pitchFamily="34" charset="0"/>
              <a:cs typeface="Arial" panose="020B0604020202020204" pitchFamily="34" charset="0"/>
            </a:endParaRPr>
          </a:p>
        </p:txBody>
      </p:sp>
      <p:sp useBgFill="1">
        <p:nvSpPr>
          <p:cNvPr id="45" name="Rectangle 44">
            <a:extLst>
              <a:ext uri="{FF2B5EF4-FFF2-40B4-BE49-F238E27FC236}">
                <a16:creationId xmlns:a16="http://schemas.microsoft.com/office/drawing/2014/main" id="{12425D82-CD5E-45A4-9542-70951E59F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685" y="639905"/>
            <a:ext cx="5186748" cy="5578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221DB897-A621-4D5F-AC81-91199AC43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CR" dirty="0"/>
          </a:p>
        </p:txBody>
      </p:sp>
      <p:graphicFrame>
        <p:nvGraphicFramePr>
          <p:cNvPr id="3" name="Tabla 2">
            <a:extLst>
              <a:ext uri="{FF2B5EF4-FFF2-40B4-BE49-F238E27FC236}">
                <a16:creationId xmlns:a16="http://schemas.microsoft.com/office/drawing/2014/main" id="{82A22B0D-228A-BC9B-5282-188CE596BA98}"/>
              </a:ext>
            </a:extLst>
          </p:cNvPr>
          <p:cNvGraphicFramePr>
            <a:graphicFrameLocks noGrp="1"/>
          </p:cNvGraphicFramePr>
          <p:nvPr>
            <p:extLst>
              <p:ext uri="{D42A27DB-BD31-4B8C-83A1-F6EECF244321}">
                <p14:modId xmlns:p14="http://schemas.microsoft.com/office/powerpoint/2010/main" val="223183828"/>
              </p:ext>
            </p:extLst>
          </p:nvPr>
        </p:nvGraphicFramePr>
        <p:xfrm>
          <a:off x="716544" y="1308391"/>
          <a:ext cx="4706690" cy="4354012"/>
        </p:xfrm>
        <a:graphic>
          <a:graphicData uri="http://schemas.openxmlformats.org/drawingml/2006/table">
            <a:tbl>
              <a:tblPr firstRow="1" bandRow="1">
                <a:tableStyleId>{5C22544A-7EE6-4342-B048-85BDC9FD1C3A}</a:tableStyleId>
              </a:tblPr>
              <a:tblGrid>
                <a:gridCol w="1987841">
                  <a:extLst>
                    <a:ext uri="{9D8B030D-6E8A-4147-A177-3AD203B41FA5}">
                      <a16:colId xmlns:a16="http://schemas.microsoft.com/office/drawing/2014/main" val="3719899023"/>
                    </a:ext>
                  </a:extLst>
                </a:gridCol>
                <a:gridCol w="1401615">
                  <a:extLst>
                    <a:ext uri="{9D8B030D-6E8A-4147-A177-3AD203B41FA5}">
                      <a16:colId xmlns:a16="http://schemas.microsoft.com/office/drawing/2014/main" val="96538528"/>
                    </a:ext>
                  </a:extLst>
                </a:gridCol>
                <a:gridCol w="1317234">
                  <a:extLst>
                    <a:ext uri="{9D8B030D-6E8A-4147-A177-3AD203B41FA5}">
                      <a16:colId xmlns:a16="http://schemas.microsoft.com/office/drawing/2014/main" val="2722770726"/>
                    </a:ext>
                  </a:extLst>
                </a:gridCol>
              </a:tblGrid>
              <a:tr h="520143">
                <a:tc>
                  <a:txBody>
                    <a:bodyPr/>
                    <a:lstStyle/>
                    <a:p>
                      <a:pPr algn="ctr" fontAlgn="ctr"/>
                      <a:r>
                        <a:rPr lang="es-CR" sz="1500" u="none" strike="noStrike" dirty="0">
                          <a:effectLst/>
                        </a:rPr>
                        <a:t>INDICADOR</a:t>
                      </a:r>
                      <a:endParaRPr lang="es-CR" sz="1500" b="1"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500" u="none" strike="noStrike" dirty="0">
                          <a:effectLst/>
                        </a:rPr>
                        <a:t>META ANUAL</a:t>
                      </a:r>
                      <a:endParaRPr lang="es-CR" sz="1500" b="1"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500" u="none" strike="noStrike" dirty="0">
                          <a:effectLst/>
                        </a:rPr>
                        <a:t>META EJECUTADA</a:t>
                      </a:r>
                      <a:endParaRPr lang="es-CR" sz="1500" b="1" i="0" u="none" strike="noStrike" dirty="0">
                        <a:solidFill>
                          <a:srgbClr val="000000"/>
                        </a:solidFill>
                        <a:effectLst/>
                        <a:latin typeface="Helvetica" panose="020B0604020202020204" pitchFamily="34" charset="0"/>
                      </a:endParaRPr>
                    </a:p>
                  </a:txBody>
                  <a:tcPr marL="0" marR="0" marT="0" marB="0" anchor="ctr"/>
                </a:tc>
                <a:extLst>
                  <a:ext uri="{0D108BD9-81ED-4DB2-BD59-A6C34878D82A}">
                    <a16:rowId xmlns:a16="http://schemas.microsoft.com/office/drawing/2014/main" val="2952957393"/>
                  </a:ext>
                </a:extLst>
              </a:tr>
              <a:tr h="1458106">
                <a:tc>
                  <a:txBody>
                    <a:bodyPr/>
                    <a:lstStyle/>
                    <a:p>
                      <a:pPr algn="l" fontAlgn="t"/>
                      <a:r>
                        <a:rPr lang="es-ES" sz="1500" u="none" strike="noStrike" dirty="0">
                          <a:effectLst/>
                        </a:rPr>
                        <a:t>Número de mujeres atendidas con representación legal en los distritos centros de denuncia interinstitucional</a:t>
                      </a:r>
                      <a:endParaRPr lang="es-ES" sz="1500" b="0" i="0" u="none" strike="noStrike" dirty="0">
                        <a:solidFill>
                          <a:srgbClr val="000000"/>
                        </a:solidFill>
                        <a:effectLst/>
                        <a:latin typeface="Arial" panose="020B0604020202020204" pitchFamily="34" charset="0"/>
                      </a:endParaRPr>
                    </a:p>
                  </a:txBody>
                  <a:tcPr marL="0" marR="0" marT="0" marB="0"/>
                </a:tc>
                <a:tc>
                  <a:txBody>
                    <a:bodyPr/>
                    <a:lstStyle/>
                    <a:p>
                      <a:pPr algn="ctr" fontAlgn="ctr"/>
                      <a:r>
                        <a:rPr lang="es-CR" sz="1500" u="none" strike="noStrike" dirty="0">
                          <a:effectLst/>
                        </a:rPr>
                        <a:t>3134</a:t>
                      </a:r>
                      <a:endParaRPr lang="es-CR" sz="15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R" sz="2000" u="none" strike="noStrike" dirty="0">
                          <a:effectLst/>
                        </a:rPr>
                        <a:t>4349</a:t>
                      </a:r>
                      <a:endParaRPr lang="es-CR" sz="2000" b="1"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978927158"/>
                  </a:ext>
                </a:extLst>
              </a:tr>
              <a:tr h="349605">
                <a:tc>
                  <a:txBody>
                    <a:bodyPr/>
                    <a:lstStyle/>
                    <a:p>
                      <a:pPr algn="l" fontAlgn="t"/>
                      <a:r>
                        <a:rPr lang="es-CR" sz="1500" u="none" strike="noStrike" dirty="0">
                          <a:effectLst/>
                        </a:rPr>
                        <a:t>Región Central</a:t>
                      </a:r>
                      <a:endParaRPr lang="es-CR" sz="1500" b="0" i="0" u="none" strike="noStrike" dirty="0">
                        <a:solidFill>
                          <a:srgbClr val="000000"/>
                        </a:solidFill>
                        <a:effectLst/>
                        <a:latin typeface="Arial" panose="020B0604020202020204" pitchFamily="34" charset="0"/>
                      </a:endParaRPr>
                    </a:p>
                  </a:txBody>
                  <a:tcPr marL="0" marR="0" marT="0" marB="0"/>
                </a:tc>
                <a:tc>
                  <a:txBody>
                    <a:bodyPr/>
                    <a:lstStyle/>
                    <a:p>
                      <a:pPr algn="ctr" fontAlgn="ctr"/>
                      <a:r>
                        <a:rPr lang="es-CR" sz="2000" u="none" strike="noStrike" dirty="0">
                          <a:effectLst/>
                        </a:rPr>
                        <a:t>1044</a:t>
                      </a:r>
                      <a:endParaRPr lang="es-CR" sz="2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R" sz="2000" u="none" strike="noStrike" dirty="0">
                          <a:effectLst/>
                        </a:rPr>
                        <a:t>1442</a:t>
                      </a:r>
                      <a:endParaRPr lang="es-CR" sz="2000" b="1"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59123935"/>
                  </a:ext>
                </a:extLst>
              </a:tr>
              <a:tr h="349605">
                <a:tc>
                  <a:txBody>
                    <a:bodyPr/>
                    <a:lstStyle/>
                    <a:p>
                      <a:pPr algn="l" fontAlgn="t"/>
                      <a:r>
                        <a:rPr lang="es-CR" sz="1500" u="none" strike="noStrike" dirty="0">
                          <a:effectLst/>
                        </a:rPr>
                        <a:t>Región Chorotega</a:t>
                      </a:r>
                      <a:endParaRPr lang="es-CR" sz="1500" b="0" i="0" u="none" strike="noStrike" dirty="0">
                        <a:solidFill>
                          <a:srgbClr val="000000"/>
                        </a:solidFill>
                        <a:effectLst/>
                        <a:latin typeface="Arial" panose="020B0604020202020204" pitchFamily="34" charset="0"/>
                      </a:endParaRPr>
                    </a:p>
                  </a:txBody>
                  <a:tcPr marL="0" marR="0" marT="0" marB="0"/>
                </a:tc>
                <a:tc>
                  <a:txBody>
                    <a:bodyPr/>
                    <a:lstStyle/>
                    <a:p>
                      <a:pPr algn="ctr" fontAlgn="ctr"/>
                      <a:r>
                        <a:rPr lang="es-CR" sz="2000" u="none" strike="noStrike" dirty="0">
                          <a:effectLst/>
                        </a:rPr>
                        <a:t>418</a:t>
                      </a:r>
                      <a:endParaRPr lang="es-CR" sz="2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R" sz="2000" u="none" strike="noStrike" dirty="0">
                          <a:effectLst/>
                        </a:rPr>
                        <a:t>667</a:t>
                      </a:r>
                      <a:endParaRPr lang="es-CR" sz="2000" b="1"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192423312"/>
                  </a:ext>
                </a:extLst>
              </a:tr>
              <a:tr h="520143">
                <a:tc>
                  <a:txBody>
                    <a:bodyPr/>
                    <a:lstStyle/>
                    <a:p>
                      <a:pPr algn="l" fontAlgn="t"/>
                      <a:r>
                        <a:rPr lang="es-CR" sz="1500" u="none" strike="noStrike" dirty="0">
                          <a:effectLst/>
                        </a:rPr>
                        <a:t>Región Pacífico Central</a:t>
                      </a:r>
                      <a:endParaRPr lang="es-CR" sz="1500" b="0" i="0" u="none" strike="noStrike" dirty="0">
                        <a:solidFill>
                          <a:srgbClr val="000000"/>
                        </a:solidFill>
                        <a:effectLst/>
                        <a:latin typeface="Arial" panose="020B0604020202020204" pitchFamily="34" charset="0"/>
                      </a:endParaRPr>
                    </a:p>
                  </a:txBody>
                  <a:tcPr marL="0" marR="0" marT="0" marB="0"/>
                </a:tc>
                <a:tc>
                  <a:txBody>
                    <a:bodyPr/>
                    <a:lstStyle/>
                    <a:p>
                      <a:pPr algn="ctr" fontAlgn="ctr"/>
                      <a:r>
                        <a:rPr lang="es-CR" sz="2000" u="none" strike="noStrike" dirty="0">
                          <a:effectLst/>
                        </a:rPr>
                        <a:t>418</a:t>
                      </a:r>
                      <a:endParaRPr lang="es-CR" sz="2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R" sz="2000" u="none" strike="noStrike" dirty="0">
                          <a:effectLst/>
                        </a:rPr>
                        <a:t>806</a:t>
                      </a:r>
                      <a:endParaRPr lang="es-CR" sz="2000" b="1"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359794479"/>
                  </a:ext>
                </a:extLst>
              </a:tr>
              <a:tr h="349605">
                <a:tc>
                  <a:txBody>
                    <a:bodyPr/>
                    <a:lstStyle/>
                    <a:p>
                      <a:pPr algn="l" fontAlgn="t"/>
                      <a:r>
                        <a:rPr lang="es-CR" sz="1500" u="none" strike="noStrike" dirty="0">
                          <a:effectLst/>
                        </a:rPr>
                        <a:t>Región Brunca</a:t>
                      </a:r>
                      <a:endParaRPr lang="es-CR" sz="1500" b="0" i="0" u="none" strike="noStrike" dirty="0">
                        <a:solidFill>
                          <a:srgbClr val="000000"/>
                        </a:solidFill>
                        <a:effectLst/>
                        <a:latin typeface="Arial" panose="020B0604020202020204" pitchFamily="34" charset="0"/>
                      </a:endParaRPr>
                    </a:p>
                  </a:txBody>
                  <a:tcPr marL="0" marR="0" marT="0" marB="0"/>
                </a:tc>
                <a:tc>
                  <a:txBody>
                    <a:bodyPr/>
                    <a:lstStyle/>
                    <a:p>
                      <a:pPr algn="ctr" fontAlgn="ctr"/>
                      <a:r>
                        <a:rPr lang="es-CR" sz="2000" u="none" strike="noStrike" dirty="0">
                          <a:effectLst/>
                        </a:rPr>
                        <a:t>418</a:t>
                      </a:r>
                      <a:endParaRPr lang="es-CR" sz="2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R" sz="2000" u="none" strike="noStrike" dirty="0">
                          <a:effectLst/>
                        </a:rPr>
                        <a:t>509</a:t>
                      </a:r>
                      <a:endParaRPr lang="es-CR" sz="2000" b="1"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193726912"/>
                  </a:ext>
                </a:extLst>
              </a:tr>
              <a:tr h="349605">
                <a:tc>
                  <a:txBody>
                    <a:bodyPr/>
                    <a:lstStyle/>
                    <a:p>
                      <a:pPr algn="l" fontAlgn="t"/>
                      <a:r>
                        <a:rPr lang="es-CR" sz="1500" u="none" strike="noStrike" dirty="0">
                          <a:effectLst/>
                        </a:rPr>
                        <a:t>Región Huétar Caribe</a:t>
                      </a:r>
                      <a:endParaRPr lang="es-CR" sz="1500" b="0" i="0" u="none" strike="noStrike" dirty="0">
                        <a:solidFill>
                          <a:srgbClr val="000000"/>
                        </a:solidFill>
                        <a:effectLst/>
                        <a:latin typeface="Arial" panose="020B0604020202020204" pitchFamily="34" charset="0"/>
                      </a:endParaRPr>
                    </a:p>
                  </a:txBody>
                  <a:tcPr marL="0" marR="0" marT="0" marB="0"/>
                </a:tc>
                <a:tc>
                  <a:txBody>
                    <a:bodyPr/>
                    <a:lstStyle/>
                    <a:p>
                      <a:pPr algn="ctr" fontAlgn="ctr"/>
                      <a:r>
                        <a:rPr lang="es-CR" sz="2000" u="none" strike="noStrike" dirty="0">
                          <a:effectLst/>
                        </a:rPr>
                        <a:t>418</a:t>
                      </a:r>
                      <a:endParaRPr lang="es-CR" sz="2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R" sz="2000" u="none" strike="noStrike" dirty="0">
                          <a:effectLst/>
                        </a:rPr>
                        <a:t>171</a:t>
                      </a:r>
                      <a:endParaRPr lang="es-CR" sz="2000" b="1"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32601305"/>
                  </a:ext>
                </a:extLst>
              </a:tr>
              <a:tr h="349605">
                <a:tc>
                  <a:txBody>
                    <a:bodyPr/>
                    <a:lstStyle/>
                    <a:p>
                      <a:pPr algn="l" fontAlgn="t"/>
                      <a:r>
                        <a:rPr lang="es-CR" sz="1500" u="none" strike="noStrike" dirty="0">
                          <a:effectLst/>
                        </a:rPr>
                        <a:t>Región Huetar Norte</a:t>
                      </a:r>
                      <a:endParaRPr lang="es-CR" sz="1500" b="0" i="0" u="none" strike="noStrike" dirty="0">
                        <a:solidFill>
                          <a:srgbClr val="000000"/>
                        </a:solidFill>
                        <a:effectLst/>
                        <a:latin typeface="Arial" panose="020B0604020202020204" pitchFamily="34" charset="0"/>
                      </a:endParaRPr>
                    </a:p>
                  </a:txBody>
                  <a:tcPr marL="0" marR="0" marT="0" marB="0"/>
                </a:tc>
                <a:tc>
                  <a:txBody>
                    <a:bodyPr/>
                    <a:lstStyle/>
                    <a:p>
                      <a:pPr algn="ctr" fontAlgn="ctr"/>
                      <a:r>
                        <a:rPr lang="es-CR" sz="2000" u="none" strike="noStrike" dirty="0">
                          <a:effectLst/>
                        </a:rPr>
                        <a:t>418</a:t>
                      </a:r>
                      <a:endParaRPr lang="es-CR" sz="2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R" sz="2000" u="none" strike="noStrike" dirty="0">
                          <a:effectLst/>
                        </a:rPr>
                        <a:t>754</a:t>
                      </a:r>
                      <a:endParaRPr lang="es-CR" sz="2000" b="1"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967592837"/>
                  </a:ext>
                </a:extLst>
              </a:tr>
            </a:tbl>
          </a:graphicData>
        </a:graphic>
      </p:graphicFrame>
      <p:sp>
        <p:nvSpPr>
          <p:cNvPr id="4" name="CuadroTexto 3">
            <a:extLst>
              <a:ext uri="{FF2B5EF4-FFF2-40B4-BE49-F238E27FC236}">
                <a16:creationId xmlns:a16="http://schemas.microsoft.com/office/drawing/2014/main" id="{27A22EBD-47AE-D671-C4FB-4B02605AF7FE}"/>
              </a:ext>
            </a:extLst>
          </p:cNvPr>
          <p:cNvSpPr txBox="1"/>
          <p:nvPr/>
        </p:nvSpPr>
        <p:spPr>
          <a:xfrm>
            <a:off x="5649278" y="5130284"/>
            <a:ext cx="3197542" cy="276999"/>
          </a:xfrm>
          <a:prstGeom prst="rect">
            <a:avLst/>
          </a:prstGeom>
          <a:noFill/>
        </p:spPr>
        <p:txBody>
          <a:bodyPr wrap="square">
            <a:spAutoFit/>
          </a:bodyPr>
          <a:lstStyle/>
          <a:p>
            <a:pPr algn="r"/>
            <a:r>
              <a:rPr lang="es-CR" sz="1200" dirty="0">
                <a:solidFill>
                  <a:schemeClr val="bg1"/>
                </a:solidFill>
                <a:latin typeface="Arial" panose="020B0604020202020204" pitchFamily="34" charset="0"/>
                <a:cs typeface="Arial" panose="020B0604020202020204" pitchFamily="34" charset="0"/>
              </a:rPr>
              <a:t>NBB</a:t>
            </a:r>
            <a:endParaRPr lang="es-CR" sz="1200" dirty="0">
              <a:solidFill>
                <a:schemeClr val="bg1"/>
              </a:solidFill>
            </a:endParaRPr>
          </a:p>
        </p:txBody>
      </p:sp>
    </p:spTree>
    <p:extLst>
      <p:ext uri="{BB962C8B-B14F-4D97-AF65-F5344CB8AC3E}">
        <p14:creationId xmlns:p14="http://schemas.microsoft.com/office/powerpoint/2010/main" val="11348105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5755CE-2078-6828-3554-91C1B15CC996}"/>
              </a:ext>
            </a:extLst>
          </p:cNvPr>
          <p:cNvSpPr>
            <a:spLocks noGrp="1"/>
          </p:cNvSpPr>
          <p:nvPr>
            <p:ph type="title"/>
          </p:nvPr>
        </p:nvSpPr>
        <p:spPr/>
        <p:txBody>
          <a:bodyPr/>
          <a:lstStyle/>
          <a:p>
            <a:r>
              <a:rPr lang="es-ES" sz="3000" b="1" dirty="0">
                <a:latin typeface="Arial" panose="020B0604020202020204" pitchFamily="34" charset="0"/>
                <a:cs typeface="Arial" panose="020B0604020202020204" pitchFamily="34" charset="0"/>
              </a:rPr>
              <a:t>Logros</a:t>
            </a:r>
            <a:endParaRPr lang="es-CR" sz="3000" b="1"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D1B912B7-FA50-C55E-2CCD-905FCE762A18}"/>
              </a:ext>
            </a:extLst>
          </p:cNvPr>
          <p:cNvSpPr>
            <a:spLocks noGrp="1"/>
          </p:cNvSpPr>
          <p:nvPr>
            <p:ph idx="1"/>
          </p:nvPr>
        </p:nvSpPr>
        <p:spPr>
          <a:xfrm>
            <a:off x="827700" y="1219201"/>
            <a:ext cx="6711654" cy="4757056"/>
          </a:xfrm>
        </p:spPr>
        <p:txBody>
          <a:bodyPr>
            <a:normAutofit fontScale="92500" lnSpcReduction="20000"/>
          </a:bodyPr>
          <a:lstStyle/>
          <a:p>
            <a:pPr algn="l"/>
            <a:endParaRPr lang="es-CR" sz="1800" b="0" i="0" u="none" strike="noStrike" baseline="0" dirty="0">
              <a:solidFill>
                <a:srgbClr val="000000"/>
              </a:solidFill>
              <a:latin typeface="Arial" panose="020B0604020202020204" pitchFamily="34" charset="0"/>
            </a:endParaRPr>
          </a:p>
          <a:p>
            <a:pPr algn="just"/>
            <a:r>
              <a:rPr lang="es-ES" i="0" u="none" strike="noStrike" baseline="0" dirty="0">
                <a:latin typeface="Arial" panose="020B0604020202020204" pitchFamily="34" charset="0"/>
                <a:cs typeface="Arial" panose="020B0604020202020204" pitchFamily="34" charset="0"/>
              </a:rPr>
              <a:t>El logro más importante ha sido el aumento de la cobertura,  dada la alta demanda en todo el país. </a:t>
            </a:r>
          </a:p>
          <a:p>
            <a:pPr algn="just"/>
            <a:endParaRPr lang="es-ES" i="0" u="none" strike="noStrike" baseline="0" dirty="0">
              <a:latin typeface="Arial" panose="020B0604020202020204" pitchFamily="34" charset="0"/>
              <a:cs typeface="Arial" panose="020B0604020202020204" pitchFamily="34" charset="0"/>
            </a:endParaRPr>
          </a:p>
          <a:p>
            <a:pPr algn="just"/>
            <a:r>
              <a:rPr lang="es-ES" i="0" u="none" strike="noStrike" baseline="0" dirty="0">
                <a:latin typeface="Arial" panose="020B0604020202020204" pitchFamily="34" charset="0"/>
                <a:cs typeface="Arial" panose="020B0604020202020204" pitchFamily="34" charset="0"/>
              </a:rPr>
              <a:t>3133 Mujeres atendidas en Puntos Violeta, como parte de la Estrategia de Protección efectiva, acceso real, debida diligencia y no revictimización a mujeres víctimas de violencia de género, prevista en la política nacional PLANOVI.</a:t>
            </a:r>
          </a:p>
          <a:p>
            <a:pPr algn="just"/>
            <a:endParaRPr lang="es-CR" i="0" u="none" strike="noStrike" baseline="0" dirty="0">
              <a:latin typeface="Arial" panose="020B0604020202020204" pitchFamily="34" charset="0"/>
              <a:cs typeface="Arial" panose="020B0604020202020204" pitchFamily="34" charset="0"/>
            </a:endParaRPr>
          </a:p>
          <a:p>
            <a:pPr algn="just"/>
            <a:r>
              <a:rPr lang="es-ES" i="0" u="none" strike="noStrike" baseline="0" dirty="0">
                <a:latin typeface="Arial" panose="020B0604020202020204" pitchFamily="34" charset="0"/>
                <a:cs typeface="Arial" panose="020B0604020202020204" pitchFamily="34" charset="0"/>
              </a:rPr>
              <a:t>32 Centros de Información y Orientación (Puntos Violetas) (30%). Indicador Porcentaje acumulado de avance en la ejecución de la Estrategia Nacional para el Combate del Acoso y Hostigamiento Sexual contra las Mujeres, con respecto a los cinco ejes de trabajo. (RUTA DE GÉNERO).</a:t>
            </a:r>
          </a:p>
          <a:p>
            <a:endParaRPr lang="es-CR" dirty="0"/>
          </a:p>
        </p:txBody>
      </p:sp>
      <p:sp>
        <p:nvSpPr>
          <p:cNvPr id="4" name="CuadroTexto 3">
            <a:extLst>
              <a:ext uri="{FF2B5EF4-FFF2-40B4-BE49-F238E27FC236}">
                <a16:creationId xmlns:a16="http://schemas.microsoft.com/office/drawing/2014/main" id="{449B1F05-63F7-E01A-583F-7D40701C7F23}"/>
              </a:ext>
            </a:extLst>
          </p:cNvPr>
          <p:cNvSpPr txBox="1"/>
          <p:nvPr/>
        </p:nvSpPr>
        <p:spPr>
          <a:xfrm>
            <a:off x="5740718" y="5837757"/>
            <a:ext cx="3197542" cy="276999"/>
          </a:xfrm>
          <a:prstGeom prst="rect">
            <a:avLst/>
          </a:prstGeom>
          <a:noFill/>
        </p:spPr>
        <p:txBody>
          <a:bodyPr wrap="square">
            <a:spAutoFit/>
          </a:bodyPr>
          <a:lstStyle/>
          <a:p>
            <a:pPr algn="r"/>
            <a:r>
              <a:rPr lang="es-CR" sz="1200" dirty="0">
                <a:latin typeface="Arial" panose="020B0604020202020204" pitchFamily="34" charset="0"/>
                <a:cs typeface="Arial" panose="020B0604020202020204" pitchFamily="34" charset="0"/>
              </a:rPr>
              <a:t>NBB</a:t>
            </a:r>
            <a:endParaRPr lang="es-CR" sz="1200" dirty="0"/>
          </a:p>
        </p:txBody>
      </p:sp>
    </p:spTree>
    <p:extLst>
      <p:ext uri="{BB962C8B-B14F-4D97-AF65-F5344CB8AC3E}">
        <p14:creationId xmlns:p14="http://schemas.microsoft.com/office/powerpoint/2010/main" val="290130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66532E-30EB-FFDA-AFF6-1AF05607F0A5}"/>
            </a:ext>
          </a:extLst>
        </p:cNvPr>
        <p:cNvGrpSpPr/>
        <p:nvPr/>
      </p:nvGrpSpPr>
      <p:grpSpPr>
        <a:xfrm>
          <a:off x="0" y="0"/>
          <a:ext cx="0" cy="0"/>
          <a:chOff x="0" y="0"/>
          <a:chExt cx="0" cy="0"/>
        </a:xfrm>
      </p:grpSpPr>
      <p:pic>
        <p:nvPicPr>
          <p:cNvPr id="52" name="Picture 51">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54" name="Picture 53">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56" name="Oval 55">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R" dirty="0"/>
          </a:p>
        </p:txBody>
      </p:sp>
      <p:pic>
        <p:nvPicPr>
          <p:cNvPr id="58" name="Picture 57">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60" name="Picture 59">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62" name="Rectangle 61">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CR" dirty="0"/>
          </a:p>
        </p:txBody>
      </p:sp>
      <p:sp>
        <p:nvSpPr>
          <p:cNvPr id="64" name="Rectangle 63">
            <a:extLst>
              <a:ext uri="{FF2B5EF4-FFF2-40B4-BE49-F238E27FC236}">
                <a16:creationId xmlns:a16="http://schemas.microsoft.com/office/drawing/2014/main" id="{D67CA421-FA2B-47ED-A101-F8BBEBB29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DB0179F-8C62-52C0-68EC-D41C5D8E8853}"/>
              </a:ext>
            </a:extLst>
          </p:cNvPr>
          <p:cNvSpPr>
            <a:spLocks noGrp="1"/>
          </p:cNvSpPr>
          <p:nvPr>
            <p:ph type="title"/>
          </p:nvPr>
        </p:nvSpPr>
        <p:spPr>
          <a:xfrm>
            <a:off x="6150209" y="1001486"/>
            <a:ext cx="2508015" cy="2612571"/>
          </a:xfrm>
        </p:spPr>
        <p:txBody>
          <a:bodyPr vert="horz" lIns="91440" tIns="45720" rIns="91440" bIns="45720" rtlCol="0" anchor="b">
            <a:normAutofit/>
          </a:bodyPr>
          <a:lstStyle/>
          <a:p>
            <a:pPr defTabSz="457200">
              <a:lnSpc>
                <a:spcPct val="90000"/>
              </a:lnSpc>
            </a:pPr>
            <a:r>
              <a:rPr lang="en-US" sz="3000" b="1" i="0" kern="1200" dirty="0">
                <a:solidFill>
                  <a:srgbClr val="EBEBEB"/>
                </a:solidFill>
                <a:latin typeface="Arial" panose="020B0604020202020204" pitchFamily="34" charset="0"/>
                <a:cs typeface="Arial" panose="020B0604020202020204" pitchFamily="34" charset="0"/>
              </a:rPr>
              <a:t>Informe Sector Bienestar Trabajo</a:t>
            </a:r>
            <a:r>
              <a:rPr lang="en-US" sz="3000" b="1" dirty="0">
                <a:solidFill>
                  <a:srgbClr val="EBEBEB"/>
                </a:solidFill>
                <a:latin typeface="Arial" panose="020B0604020202020204" pitchFamily="34" charset="0"/>
                <a:cs typeface="Arial" panose="020B0604020202020204" pitchFamily="34" charset="0"/>
              </a:rPr>
              <a:t> e</a:t>
            </a:r>
            <a:r>
              <a:rPr lang="en-US" sz="3000" b="1" i="0" kern="1200" dirty="0">
                <a:solidFill>
                  <a:srgbClr val="EBEBEB"/>
                </a:solidFill>
                <a:latin typeface="Arial" panose="020B0604020202020204" pitchFamily="34" charset="0"/>
                <a:cs typeface="Arial" panose="020B0604020202020204" pitchFamily="34" charset="0"/>
              </a:rPr>
              <a:t> Inclusión Social</a:t>
            </a:r>
          </a:p>
        </p:txBody>
      </p:sp>
      <p:sp useBgFill="1">
        <p:nvSpPr>
          <p:cNvPr id="66" name="Rectangle 65">
            <a:extLst>
              <a:ext uri="{FF2B5EF4-FFF2-40B4-BE49-F238E27FC236}">
                <a16:creationId xmlns:a16="http://schemas.microsoft.com/office/drawing/2014/main" id="{12425D82-CD5E-45A4-9542-70951E59F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685" y="639905"/>
            <a:ext cx="5186748" cy="5578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Rectangle 67">
            <a:extLst>
              <a:ext uri="{FF2B5EF4-FFF2-40B4-BE49-F238E27FC236}">
                <a16:creationId xmlns:a16="http://schemas.microsoft.com/office/drawing/2014/main" id="{221DB897-A621-4D5F-AC81-91199AC43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s-CR" dirty="0"/>
          </a:p>
        </p:txBody>
      </p:sp>
      <p:graphicFrame>
        <p:nvGraphicFramePr>
          <p:cNvPr id="5" name="Tabla 4">
            <a:extLst>
              <a:ext uri="{FF2B5EF4-FFF2-40B4-BE49-F238E27FC236}">
                <a16:creationId xmlns:a16="http://schemas.microsoft.com/office/drawing/2014/main" id="{6F5C2942-00E7-61AC-B984-115A59C44475}"/>
              </a:ext>
            </a:extLst>
          </p:cNvPr>
          <p:cNvGraphicFramePr>
            <a:graphicFrameLocks noGrp="1"/>
          </p:cNvGraphicFramePr>
          <p:nvPr>
            <p:extLst>
              <p:ext uri="{D42A27DB-BD31-4B8C-83A1-F6EECF244321}">
                <p14:modId xmlns:p14="http://schemas.microsoft.com/office/powerpoint/2010/main" val="2788242535"/>
              </p:ext>
            </p:extLst>
          </p:nvPr>
        </p:nvGraphicFramePr>
        <p:xfrm>
          <a:off x="807094" y="790380"/>
          <a:ext cx="4706689" cy="5017020"/>
        </p:xfrm>
        <a:graphic>
          <a:graphicData uri="http://schemas.openxmlformats.org/drawingml/2006/table">
            <a:tbl>
              <a:tblPr firstRow="1" bandRow="1">
                <a:tableStyleId>{5C22544A-7EE6-4342-B048-85BDC9FD1C3A}</a:tableStyleId>
              </a:tblPr>
              <a:tblGrid>
                <a:gridCol w="3058609">
                  <a:extLst>
                    <a:ext uri="{9D8B030D-6E8A-4147-A177-3AD203B41FA5}">
                      <a16:colId xmlns:a16="http://schemas.microsoft.com/office/drawing/2014/main" val="238938678"/>
                    </a:ext>
                  </a:extLst>
                </a:gridCol>
                <a:gridCol w="626399">
                  <a:extLst>
                    <a:ext uri="{9D8B030D-6E8A-4147-A177-3AD203B41FA5}">
                      <a16:colId xmlns:a16="http://schemas.microsoft.com/office/drawing/2014/main" val="735599715"/>
                    </a:ext>
                  </a:extLst>
                </a:gridCol>
                <a:gridCol w="1021681">
                  <a:extLst>
                    <a:ext uri="{9D8B030D-6E8A-4147-A177-3AD203B41FA5}">
                      <a16:colId xmlns:a16="http://schemas.microsoft.com/office/drawing/2014/main" val="765020736"/>
                    </a:ext>
                  </a:extLst>
                </a:gridCol>
              </a:tblGrid>
              <a:tr h="406705">
                <a:tc>
                  <a:txBody>
                    <a:bodyPr/>
                    <a:lstStyle/>
                    <a:p>
                      <a:pPr algn="ctr" fontAlgn="ctr"/>
                      <a:r>
                        <a:rPr lang="es-CR" sz="1200" u="none" strike="noStrike" dirty="0">
                          <a:effectLst/>
                        </a:rPr>
                        <a:t>INDICADOR</a:t>
                      </a:r>
                      <a:endParaRPr lang="es-CR" sz="1200" b="1"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200" u="none" strike="noStrike" dirty="0">
                          <a:effectLst/>
                        </a:rPr>
                        <a:t>META ANUAL</a:t>
                      </a:r>
                      <a:endParaRPr lang="es-CR" sz="1200" b="1"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200" u="none" strike="noStrike" dirty="0">
                          <a:effectLst/>
                        </a:rPr>
                        <a:t>META EJECUTADA</a:t>
                      </a:r>
                      <a:endParaRPr lang="es-CR" sz="1200" b="1" i="0" u="none" strike="noStrike" dirty="0">
                        <a:solidFill>
                          <a:srgbClr val="000000"/>
                        </a:solidFill>
                        <a:effectLst/>
                        <a:latin typeface="Helvetica" panose="020B0604020202020204" pitchFamily="34" charset="0"/>
                      </a:endParaRPr>
                    </a:p>
                  </a:txBody>
                  <a:tcPr marL="0" marR="0" marT="0" marB="0" anchor="ctr"/>
                </a:tc>
                <a:extLst>
                  <a:ext uri="{0D108BD9-81ED-4DB2-BD59-A6C34878D82A}">
                    <a16:rowId xmlns:a16="http://schemas.microsoft.com/office/drawing/2014/main" val="2230701345"/>
                  </a:ext>
                </a:extLst>
              </a:tr>
              <a:tr h="769835">
                <a:tc>
                  <a:txBody>
                    <a:bodyPr/>
                    <a:lstStyle/>
                    <a:p>
                      <a:pPr algn="l" fontAlgn="t"/>
                      <a:r>
                        <a:rPr lang="es-ES" sz="1200" u="none" strike="noStrike" dirty="0">
                          <a:effectLst/>
                        </a:rPr>
                        <a:t>A.1 Número de mujeres en condiciones de pobreza egresadas del Curso de Formación Humana para su autonomía, a nivel nacional y regional según el registro de SINIRUBE.</a:t>
                      </a:r>
                      <a:endParaRPr lang="es-ES" sz="1200" b="1" i="0" u="none" strike="noStrike" dirty="0">
                        <a:solidFill>
                          <a:srgbClr val="000000"/>
                        </a:solidFill>
                        <a:effectLst/>
                        <a:latin typeface="Helvetica" panose="020B0604020202020204" pitchFamily="34" charset="0"/>
                      </a:endParaRPr>
                    </a:p>
                  </a:txBody>
                  <a:tcPr marL="0" marR="0" marT="0" marB="0"/>
                </a:tc>
                <a:tc>
                  <a:txBody>
                    <a:bodyPr/>
                    <a:lstStyle/>
                    <a:p>
                      <a:pPr algn="ctr" fontAlgn="ctr"/>
                      <a:r>
                        <a:rPr lang="es-CR" sz="1200" u="none" strike="noStrike" dirty="0">
                          <a:effectLst/>
                        </a:rPr>
                        <a:t>10000</a:t>
                      </a:r>
                      <a:endParaRPr lang="es-CR" sz="1200" b="1"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200" u="none" strike="noStrike" dirty="0">
                          <a:effectLst/>
                        </a:rPr>
                        <a:t>10260</a:t>
                      </a:r>
                      <a:endParaRPr lang="es-CR" sz="1200" b="1" i="0" u="none" strike="noStrike" dirty="0">
                        <a:solidFill>
                          <a:srgbClr val="000000"/>
                        </a:solidFill>
                        <a:effectLst/>
                        <a:latin typeface="Helvetica" panose="020B0604020202020204" pitchFamily="34" charset="0"/>
                      </a:endParaRPr>
                    </a:p>
                  </a:txBody>
                  <a:tcPr marL="0" marR="0" marT="0" marB="0" anchor="ctr"/>
                </a:tc>
                <a:extLst>
                  <a:ext uri="{0D108BD9-81ED-4DB2-BD59-A6C34878D82A}">
                    <a16:rowId xmlns:a16="http://schemas.microsoft.com/office/drawing/2014/main" val="3338948379"/>
                  </a:ext>
                </a:extLst>
              </a:tr>
              <a:tr h="769835">
                <a:tc>
                  <a:txBody>
                    <a:bodyPr/>
                    <a:lstStyle/>
                    <a:p>
                      <a:pPr algn="l" fontAlgn="ctr"/>
                      <a:r>
                        <a:rPr lang="es-ES" sz="1200" u="none" strike="noStrike" dirty="0">
                          <a:effectLst/>
                        </a:rPr>
                        <a:t>B.1 Número de personas participantes en acciones de promoción de la corresponsabilidad social de los cuidados a nivel nacional y regional.</a:t>
                      </a:r>
                      <a:endParaRPr lang="es-ES" sz="1200" b="1"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200" u="none" strike="noStrike" dirty="0">
                          <a:effectLst/>
                        </a:rPr>
                        <a:t>2500</a:t>
                      </a:r>
                      <a:endParaRPr lang="es-CR" sz="1200" b="0"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200" u="none" strike="noStrike" dirty="0">
                          <a:effectLst/>
                        </a:rPr>
                        <a:t>11117</a:t>
                      </a:r>
                      <a:endParaRPr lang="es-CR" sz="1200" b="1" i="0" u="none" strike="noStrike" dirty="0">
                        <a:solidFill>
                          <a:srgbClr val="000000"/>
                        </a:solidFill>
                        <a:effectLst/>
                        <a:latin typeface="Helvetica" panose="020B0604020202020204" pitchFamily="34" charset="0"/>
                      </a:endParaRPr>
                    </a:p>
                  </a:txBody>
                  <a:tcPr marL="0" marR="0" marT="0" marB="0" anchor="ctr"/>
                </a:tc>
                <a:extLst>
                  <a:ext uri="{0D108BD9-81ED-4DB2-BD59-A6C34878D82A}">
                    <a16:rowId xmlns:a16="http://schemas.microsoft.com/office/drawing/2014/main" val="2533768060"/>
                  </a:ext>
                </a:extLst>
              </a:tr>
              <a:tr h="406705">
                <a:tc>
                  <a:txBody>
                    <a:bodyPr/>
                    <a:lstStyle/>
                    <a:p>
                      <a:pPr algn="l" fontAlgn="ctr"/>
                      <a:r>
                        <a:rPr lang="es-ES" sz="1200" u="none" strike="noStrike" dirty="0">
                          <a:effectLst/>
                        </a:rPr>
                        <a:t>C.1 Porcentaje de acciones del Plan de acción PLANOVI 2023-2027, en ejecución.</a:t>
                      </a:r>
                      <a:endParaRPr lang="es-ES" sz="1200" b="1"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200" u="none" strike="noStrike" dirty="0">
                          <a:effectLst/>
                        </a:rPr>
                        <a:t>30%</a:t>
                      </a:r>
                      <a:endParaRPr lang="es-CR" sz="1200" b="0"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200" u="none" strike="noStrike" dirty="0">
                          <a:effectLst/>
                        </a:rPr>
                        <a:t>30%</a:t>
                      </a:r>
                      <a:endParaRPr lang="es-CR" sz="1200" b="1" i="0" u="none" strike="noStrike" dirty="0">
                        <a:solidFill>
                          <a:srgbClr val="000000"/>
                        </a:solidFill>
                        <a:effectLst/>
                        <a:latin typeface="Helvetica" panose="020B0604020202020204" pitchFamily="34" charset="0"/>
                      </a:endParaRPr>
                    </a:p>
                  </a:txBody>
                  <a:tcPr marL="0" marR="0" marT="0" marB="0" anchor="ctr"/>
                </a:tc>
                <a:extLst>
                  <a:ext uri="{0D108BD9-81ED-4DB2-BD59-A6C34878D82A}">
                    <a16:rowId xmlns:a16="http://schemas.microsoft.com/office/drawing/2014/main" val="995499198"/>
                  </a:ext>
                </a:extLst>
              </a:tr>
              <a:tr h="406705">
                <a:tc>
                  <a:txBody>
                    <a:bodyPr/>
                    <a:lstStyle/>
                    <a:p>
                      <a:pPr algn="l" fontAlgn="ctr"/>
                      <a:r>
                        <a:rPr lang="es-ES" sz="1200" u="none" strike="noStrike" dirty="0">
                          <a:effectLst/>
                        </a:rPr>
                        <a:t>C.2 Número de mujeres víctimas de violencia atendidas a nivel nacional y regional.</a:t>
                      </a:r>
                      <a:endParaRPr lang="es-ES" sz="1200" b="1"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200" u="none" strike="noStrike" dirty="0">
                          <a:effectLst/>
                        </a:rPr>
                        <a:t>6000</a:t>
                      </a:r>
                      <a:endParaRPr lang="es-CR" sz="1200" b="0"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200" u="none" strike="noStrike" dirty="0">
                          <a:effectLst/>
                        </a:rPr>
                        <a:t>6359</a:t>
                      </a:r>
                      <a:endParaRPr lang="es-CR" sz="1200" b="0" i="0" u="none" strike="noStrike" dirty="0">
                        <a:solidFill>
                          <a:srgbClr val="000000"/>
                        </a:solidFill>
                        <a:effectLst/>
                        <a:latin typeface="Helvetica" panose="020B0604020202020204" pitchFamily="34" charset="0"/>
                      </a:endParaRPr>
                    </a:p>
                  </a:txBody>
                  <a:tcPr marL="0" marR="0" marT="0" marB="0" anchor="ctr"/>
                </a:tc>
                <a:extLst>
                  <a:ext uri="{0D108BD9-81ED-4DB2-BD59-A6C34878D82A}">
                    <a16:rowId xmlns:a16="http://schemas.microsoft.com/office/drawing/2014/main" val="3233814823"/>
                  </a:ext>
                </a:extLst>
              </a:tr>
              <a:tr h="951400">
                <a:tc>
                  <a:txBody>
                    <a:bodyPr/>
                    <a:lstStyle/>
                    <a:p>
                      <a:pPr algn="l" fontAlgn="ctr"/>
                      <a:r>
                        <a:rPr lang="es-ES" sz="1200" u="none" strike="noStrike" dirty="0">
                          <a:effectLst/>
                        </a:rPr>
                        <a:t>C.1 Número de mujeres empresarias, que reciben uno o varios de los servicios, asociados a la estrategia de emprendimientos y empresariedad, según edad, condición de discapacidad y región.</a:t>
                      </a:r>
                      <a:endParaRPr lang="es-ES" sz="1200" b="1"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200" u="none" strike="noStrike" dirty="0">
                          <a:effectLst/>
                        </a:rPr>
                        <a:t>3000</a:t>
                      </a:r>
                      <a:endParaRPr lang="es-CR" sz="1200" b="0"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200" u="none" strike="noStrike" dirty="0">
                          <a:effectLst/>
                        </a:rPr>
                        <a:t>5712</a:t>
                      </a:r>
                      <a:endParaRPr lang="es-CR" sz="1200" b="1" i="0" u="none" strike="noStrike" dirty="0">
                        <a:solidFill>
                          <a:srgbClr val="000000"/>
                        </a:solidFill>
                        <a:effectLst/>
                        <a:latin typeface="Helvetica" panose="020B0604020202020204" pitchFamily="34" charset="0"/>
                      </a:endParaRPr>
                    </a:p>
                  </a:txBody>
                  <a:tcPr marL="0" marR="0" marT="0" marB="0" anchor="ctr"/>
                </a:tc>
                <a:extLst>
                  <a:ext uri="{0D108BD9-81ED-4DB2-BD59-A6C34878D82A}">
                    <a16:rowId xmlns:a16="http://schemas.microsoft.com/office/drawing/2014/main" val="4058377685"/>
                  </a:ext>
                </a:extLst>
              </a:tr>
              <a:tr h="588270">
                <a:tc>
                  <a:txBody>
                    <a:bodyPr/>
                    <a:lstStyle/>
                    <a:p>
                      <a:pPr algn="l" fontAlgn="ctr"/>
                      <a:r>
                        <a:rPr lang="es-ES" sz="1200" u="none" strike="noStrike" dirty="0">
                          <a:effectLst/>
                        </a:rPr>
                        <a:t>C.2 Número de proyectos piloto de mujeres de transición hacia una economía verde a nivel nacional y regional.</a:t>
                      </a:r>
                      <a:endParaRPr lang="es-ES" sz="1200" b="1"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200" u="none" strike="noStrike" dirty="0">
                          <a:effectLst/>
                        </a:rPr>
                        <a:t>4</a:t>
                      </a:r>
                      <a:endParaRPr lang="es-CR" sz="1200" b="0" i="0" u="none" strike="noStrike" dirty="0">
                        <a:solidFill>
                          <a:srgbClr val="000000"/>
                        </a:solidFill>
                        <a:effectLst/>
                        <a:latin typeface="Helvetica" panose="020B0604020202020204" pitchFamily="34" charset="0"/>
                      </a:endParaRPr>
                    </a:p>
                  </a:txBody>
                  <a:tcPr marL="0" marR="0" marT="0" marB="0" anchor="ctr"/>
                </a:tc>
                <a:tc>
                  <a:txBody>
                    <a:bodyPr/>
                    <a:lstStyle/>
                    <a:p>
                      <a:pPr algn="ctr" fontAlgn="ctr"/>
                      <a:r>
                        <a:rPr lang="es-CR" sz="1200" u="none" strike="noStrike" dirty="0">
                          <a:effectLst/>
                        </a:rPr>
                        <a:t>4</a:t>
                      </a:r>
                      <a:endParaRPr lang="es-CR" sz="1200" b="1" i="0" u="none" strike="noStrike" dirty="0">
                        <a:solidFill>
                          <a:srgbClr val="000000"/>
                        </a:solidFill>
                        <a:effectLst/>
                        <a:latin typeface="Helvetica" panose="020B0604020202020204" pitchFamily="34" charset="0"/>
                      </a:endParaRPr>
                    </a:p>
                  </a:txBody>
                  <a:tcPr marL="0" marR="0" marT="0" marB="0" anchor="ctr"/>
                </a:tc>
                <a:extLst>
                  <a:ext uri="{0D108BD9-81ED-4DB2-BD59-A6C34878D82A}">
                    <a16:rowId xmlns:a16="http://schemas.microsoft.com/office/drawing/2014/main" val="3457713087"/>
                  </a:ext>
                </a:extLst>
              </a:tr>
            </a:tbl>
          </a:graphicData>
        </a:graphic>
      </p:graphicFrame>
      <p:sp>
        <p:nvSpPr>
          <p:cNvPr id="3" name="CuadroTexto 2">
            <a:extLst>
              <a:ext uri="{FF2B5EF4-FFF2-40B4-BE49-F238E27FC236}">
                <a16:creationId xmlns:a16="http://schemas.microsoft.com/office/drawing/2014/main" id="{0CD168D2-CDD4-BD9B-33A5-83DD739C5553}"/>
              </a:ext>
            </a:extLst>
          </p:cNvPr>
          <p:cNvSpPr txBox="1"/>
          <p:nvPr/>
        </p:nvSpPr>
        <p:spPr>
          <a:xfrm>
            <a:off x="5649278" y="5819001"/>
            <a:ext cx="3197542" cy="276999"/>
          </a:xfrm>
          <a:prstGeom prst="rect">
            <a:avLst/>
          </a:prstGeom>
          <a:noFill/>
        </p:spPr>
        <p:txBody>
          <a:bodyPr wrap="square">
            <a:spAutoFit/>
          </a:bodyPr>
          <a:lstStyle/>
          <a:p>
            <a:pPr algn="r"/>
            <a:r>
              <a:rPr lang="es-CR" sz="1200" dirty="0">
                <a:solidFill>
                  <a:schemeClr val="bg1"/>
                </a:solidFill>
                <a:latin typeface="Arial" panose="020B0604020202020204" pitchFamily="34" charset="0"/>
                <a:cs typeface="Arial" panose="020B0604020202020204" pitchFamily="34" charset="0"/>
              </a:rPr>
              <a:t>NBB</a:t>
            </a:r>
            <a:endParaRPr lang="es-CR" sz="1200" dirty="0">
              <a:solidFill>
                <a:schemeClr val="bg1"/>
              </a:solidFill>
            </a:endParaRPr>
          </a:p>
        </p:txBody>
      </p:sp>
    </p:spTree>
    <p:extLst>
      <p:ext uri="{BB962C8B-B14F-4D97-AF65-F5344CB8AC3E}">
        <p14:creationId xmlns:p14="http://schemas.microsoft.com/office/powerpoint/2010/main" val="3803680805"/>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Template>
  <TotalTime>1671</TotalTime>
  <Words>3456</Words>
  <Application>Microsoft Office PowerPoint</Application>
  <PresentationFormat>Presentación en pantalla (4:3)</PresentationFormat>
  <Paragraphs>285</Paragraphs>
  <Slides>40</Slides>
  <Notes>6</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40</vt:i4>
      </vt:variant>
    </vt:vector>
  </HeadingPairs>
  <TitlesOfParts>
    <vt:vector size="50" baseType="lpstr">
      <vt:lpstr>Aptos</vt:lpstr>
      <vt:lpstr>Aptos Display</vt:lpstr>
      <vt:lpstr>Arial</vt:lpstr>
      <vt:lpstr>Century Gothic</vt:lpstr>
      <vt:lpstr>Helvetica</vt:lpstr>
      <vt:lpstr>Times New Roman</vt:lpstr>
      <vt:lpstr>Verdana</vt:lpstr>
      <vt:lpstr>Wingdings</vt:lpstr>
      <vt:lpstr>Wingdings 3</vt:lpstr>
      <vt:lpstr>Ion</vt:lpstr>
      <vt:lpstr>Taller de Balance Anual 2024   Análisis del cumplimiento de metas programáticas, riesgos y controles asociados al PEI, POI y,  a los compromisos en el PNDIP </vt:lpstr>
      <vt:lpstr>Presentación</vt:lpstr>
      <vt:lpstr>Objetivo General</vt:lpstr>
      <vt:lpstr>Objetivos específicos</vt:lpstr>
      <vt:lpstr>Cronograma anual UPI                XHA </vt:lpstr>
      <vt:lpstr> Informe Sectores     </vt:lpstr>
      <vt:lpstr>Informe Sector Seguridad Ciudadana y Justicia</vt:lpstr>
      <vt:lpstr>Logros</vt:lpstr>
      <vt:lpstr>Informe Sector Bienestar Trabajo e Inclusión Social</vt:lpstr>
      <vt:lpstr>Logros</vt:lpstr>
      <vt:lpstr>Compromisos INAMU</vt:lpstr>
      <vt:lpstr>    Presentación Plan Estratégico 2024-2030 Desempeño Institucional y aporte del INAMU a las metas PNDIP-2024      </vt:lpstr>
      <vt:lpstr>Logros y Retos del Programa 1</vt:lpstr>
      <vt:lpstr>Logros y Retos del Programa 1</vt:lpstr>
      <vt:lpstr>Presentación de PowerPoint</vt:lpstr>
      <vt:lpstr>Presentación de PowerPoint</vt:lpstr>
      <vt:lpstr>Presentación de PowerPoint</vt:lpstr>
      <vt:lpstr>Presentación de PowerPoint</vt:lpstr>
      <vt:lpstr>Presentación de PowerPoint</vt:lpstr>
      <vt:lpstr>Presentación de PowerPoint</vt:lpstr>
      <vt:lpstr>Informe de seguimiento al Control Interno y  SEVRI 2024</vt:lpstr>
      <vt:lpstr>    El Sistema Específico de Valoración del Riesgo Institucional (SEVRI) Estratégico tiene un papel fundamental en la planificación institucional y en la gestión organizacional, al permitir que la institución identifique, analice y priorice los riesgos que podrían afectar la consecución de sus objetivos estratégicos.   El SEVRI-Estratégico consta de 14 riesgos identificados y 23 acciones de mitigación.  Logra al cierre del año 2024 un incremento en el avance de atención de las acciones de un   21.8%. </vt:lpstr>
      <vt:lpstr> El SEVRI-Programático corresponde al conjunto de riesgos identificados a un nivel operativo más desagregado y vinculado a la ejecución de los procesos institucionales.   El SEVRI Programático cuenta con 91 riesgos identificados.   Logra al cierre del año 2024 un incremento en el avance de atención de las acciones de un   19.6%, lo cual es muy positivo para la Institución.</vt:lpstr>
      <vt:lpstr>Producto de la aplicación de la Autoevaluación de Control Interno en el año 2023, conocida como la ACI- 2022-2023, se obtiene como resultado  el Plan de Mejora del SCI  con un total de 765 acciones planteadas para fortalecer el Sistema de Control Interno de la Institución. </vt:lpstr>
      <vt:lpstr> </vt:lpstr>
      <vt:lpstr>Portafolio de Proyectos de Inversión Pública </vt:lpstr>
      <vt:lpstr>Proyectos en etapa de cierre   1. Estudio, Diseño y Construcción de la Sede Regional Huetar Caribe del Instituto Nacional de las Mujeres (INAMU), en el distrito primero, cantón central, Provincia de Limón.    </vt:lpstr>
      <vt:lpstr>Proyectos en etapa de cierre      2. Estudio, Diseño y Construcción de la Sede Regional del Instituto Nacional  de las Mujeres (INAMU), en el Distrito de El Roble, Puntarenas</vt:lpstr>
      <vt:lpstr>Mantenimientos 2024</vt:lpstr>
      <vt:lpstr>Construcción y Equipamiento del CEAAM Área Metropolitana (10% avance)  </vt:lpstr>
      <vt:lpstr>Construcción y Equipamiento del CEAAM Área Metropolitana (10% avance)  </vt:lpstr>
      <vt:lpstr>Sistema de Registro y Referencia Único (SisRUAP)  </vt:lpstr>
      <vt:lpstr>Proyectos de Inversión Pública en programación futura</vt:lpstr>
      <vt:lpstr>Estudio, diseño y construcción de la sede del Instituto Nacional de las Mujeres, en el Distrito Ciudad Quesada, en la Provincia de Alajuela</vt:lpstr>
      <vt:lpstr>Estudio, Diseño y Construcción de la Sede del Instituto Nacional de las Mujeres (INAMU), en el distrito Guaycará (Rio Claro), Cantón Golfito, Provincia Puntarenas</vt:lpstr>
      <vt:lpstr>Nueva Sede Regional Huetar Norte </vt:lpstr>
      <vt:lpstr>Nueva Sede Regional Brunca </vt:lpstr>
      <vt:lpstr>   Plan de Mejora Institucional</vt:lpstr>
      <vt:lpstr>   Atención de consultas</vt:lpstr>
      <vt:lpstr>   Muchas gracias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Ninotchka Benavides Badilla</dc:creator>
  <cp:keywords/>
  <dc:description>generated using python-pptx</dc:description>
  <cp:lastModifiedBy>Ninotchka Benavides Badilla</cp:lastModifiedBy>
  <cp:revision>86</cp:revision>
  <dcterms:created xsi:type="dcterms:W3CDTF">2013-01-27T09:14:16Z</dcterms:created>
  <dcterms:modified xsi:type="dcterms:W3CDTF">2025-02-28T17:57:23Z</dcterms:modified>
  <cp:category/>
</cp:coreProperties>
</file>